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8" r:id="rId2"/>
    <p:sldId id="285" r:id="rId3"/>
    <p:sldId id="269" r:id="rId4"/>
    <p:sldId id="278" r:id="rId5"/>
    <p:sldId id="286" r:id="rId6"/>
    <p:sldId id="287" r:id="rId7"/>
    <p:sldId id="288" r:id="rId8"/>
    <p:sldId id="275"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41" r:id="rId23"/>
    <p:sldId id="303" r:id="rId24"/>
    <p:sldId id="304" r:id="rId25"/>
    <p:sldId id="259" r:id="rId26"/>
    <p:sldId id="305" r:id="rId27"/>
    <p:sldId id="306" r:id="rId28"/>
    <p:sldId id="307" r:id="rId29"/>
    <p:sldId id="308" r:id="rId30"/>
    <p:sldId id="309" r:id="rId31"/>
    <p:sldId id="310" r:id="rId32"/>
    <p:sldId id="311" r:id="rId33"/>
    <p:sldId id="312" r:id="rId34"/>
    <p:sldId id="339" r:id="rId35"/>
    <p:sldId id="322" r:id="rId36"/>
    <p:sldId id="337" r:id="rId37"/>
    <p:sldId id="271" r:id="rId38"/>
    <p:sldId id="272" r:id="rId39"/>
    <p:sldId id="340" r:id="rId40"/>
    <p:sldId id="326" r:id="rId41"/>
    <p:sldId id="327" r:id="rId42"/>
    <p:sldId id="338" r:id="rId43"/>
    <p:sldId id="280" r:id="rId44"/>
    <p:sldId id="342" r:id="rId45"/>
    <p:sldId id="343" r:id="rId46"/>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7" autoAdjust="0"/>
    <p:restoredTop sz="94660"/>
  </p:normalViewPr>
  <p:slideViewPr>
    <p:cSldViewPr snapToGrid="0">
      <p:cViewPr varScale="1">
        <p:scale>
          <a:sx n="128" d="100"/>
          <a:sy n="128" d="100"/>
        </p:scale>
        <p:origin x="200"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10.3—the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10.3—the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Friday, August 16, 2024</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Friday, August 16, 2024</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FEFD-8135-F522-9C3F-7ED3AA0E2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482E-C416-24DF-7CD2-88FEC1C22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350F-5732-81D9-89B9-B0DA5A28A9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53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0A86-3CCA-043E-6E23-9F2D97D02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ECFC0-B44E-2CF1-E3C0-14FA4BADA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8834B-4612-B0C5-49A5-44FC2E102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298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B6817-5416-9C5C-0F20-16D12BB3C80C}"/>
              </a:ext>
            </a:extLst>
          </p:cNvPr>
          <p:cNvPicPr>
            <a:picLocks noChangeAspect="1"/>
          </p:cNvPicPr>
          <p:nvPr userDrawn="1"/>
        </p:nvPicPr>
        <p:blipFill>
          <a:blip r:embed="rId2">
            <a:extLst>
              <a:ext uri="{28A0092B-C50C-407E-A947-70E740481C1C}">
                <a14:useLocalDpi xmlns:a14="http://schemas.microsoft.com/office/drawing/2010/main" val="0"/>
              </a:ext>
            </a:extLst>
          </a:blip>
          <a:srcRect l="10" r="10"/>
          <a:stretch/>
        </p:blipFill>
        <p:spPr>
          <a:xfrm>
            <a:off x="0" y="0"/>
            <a:ext cx="12189553" cy="6858000"/>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2103178"/>
            <a:ext cx="6474434" cy="1644603"/>
          </a:xfrm>
        </p:spPr>
        <p:txBody>
          <a:bodyPr lIns="0" tIns="0" rIns="0" bIns="0" anchor="b">
            <a:normAutofit/>
          </a:bodyPr>
          <a:lstStyle>
            <a:lvl1pPr algn="l">
              <a:lnSpc>
                <a:spcPct val="100000"/>
              </a:lnSpc>
              <a:defRPr sz="3800" b="1">
                <a:solidFill>
                  <a:schemeClr val="accent1"/>
                </a:solidFill>
              </a:defRPr>
            </a:lvl1pPr>
          </a:lstStyle>
          <a:p>
            <a:r>
              <a:rPr lang="en-US" dirty="0"/>
              <a:t>Presentation Title</a:t>
            </a:r>
            <a:br>
              <a:rPr lang="en-US" dirty="0"/>
            </a:br>
            <a:r>
              <a:rPr lang="en-US" dirty="0"/>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4000206"/>
            <a:ext cx="64744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5633952"/>
            <a:ext cx="2639034" cy="581025"/>
          </a:xfrm>
        </p:spPr>
        <p:txBody>
          <a:bodyPr lIns="0" tIns="0" rIns="0" bIns="0">
            <a:noAutofit/>
          </a:bodyPr>
          <a:lstStyle>
            <a:lvl1pPr marL="0" indent="0">
              <a:lnSpc>
                <a:spcPct val="100000"/>
              </a:lnSpc>
              <a:buNone/>
              <a:defRPr sz="1400">
                <a:solidFill>
                  <a:schemeClr val="accent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9" name="Picture 8">
            <a:extLst>
              <a:ext uri="{FF2B5EF4-FFF2-40B4-BE49-F238E27FC236}">
                <a16:creationId xmlns:a16="http://schemas.microsoft.com/office/drawing/2014/main" id="{A9282A0C-AE70-F90A-1C3A-41019DB55A20}"/>
              </a:ext>
            </a:extLst>
          </p:cNvPr>
          <p:cNvPicPr>
            <a:picLocks noChangeAspect="1"/>
          </p:cNvPicPr>
          <p:nvPr userDrawn="1"/>
        </p:nvPicPr>
        <p:blipFill>
          <a:blip r:embed="rId3"/>
          <a:stretch>
            <a:fillRect/>
          </a:stretch>
        </p:blipFill>
        <p:spPr>
          <a:xfrm>
            <a:off x="1424966" y="1485941"/>
            <a:ext cx="2654302" cy="294923"/>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dirty="0"/>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FB728A9C-9FB6-0C76-EB1D-1206A3471BB7}"/>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9B1F503B-1E5A-06CE-17DB-1F7E05A195FE}"/>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dirty="0"/>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dirty="0"/>
              <a:t>Click to add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74CB2B9F-859C-F5E7-4E33-3B5A2DBAC9F5}"/>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B06559A6-DAE2-398E-B680-FB2906C26923}"/>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9" name="Rectangle 8">
            <a:extLst>
              <a:ext uri="{FF2B5EF4-FFF2-40B4-BE49-F238E27FC236}">
                <a16:creationId xmlns:a16="http://schemas.microsoft.com/office/drawing/2014/main" id="{6BB01B18-168E-A511-EEE3-DEF0D754698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3" name="Picture 12">
            <a:extLst>
              <a:ext uri="{FF2B5EF4-FFF2-40B4-BE49-F238E27FC236}">
                <a16:creationId xmlns:a16="http://schemas.microsoft.com/office/drawing/2014/main" id="{A808C6C4-490A-6565-2C66-8D2D2A5DAC95}"/>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6"/>
          <a:stretch>
            <a:fillRect/>
          </a:stretch>
        </p:blipFill>
        <p:spPr>
          <a:xfrm>
            <a:off x="465033" y="6541227"/>
            <a:ext cx="1681267" cy="181017"/>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dirty="0"/>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US"/>
              <a:t>Click icon to add picture</a:t>
            </a:r>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dirty="0"/>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dirty="0"/>
              <a:t>Click to add title</a:t>
            </a:r>
          </a:p>
        </p:txBody>
      </p:sp>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8E13B0-1471-FD09-C552-5AB1C9B712B1}"/>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14" name="Picture 13">
            <a:extLst>
              <a:ext uri="{FF2B5EF4-FFF2-40B4-BE49-F238E27FC236}">
                <a16:creationId xmlns:a16="http://schemas.microsoft.com/office/drawing/2014/main" id="{FF06C505-229C-CADE-EACC-2CB72C7BBC41}"/>
              </a:ext>
            </a:extLst>
          </p:cNvPr>
          <p:cNvPicPr>
            <a:picLocks noChangeAspect="1"/>
          </p:cNvPicPr>
          <p:nvPr userDrawn="1"/>
        </p:nvPicPr>
        <p:blipFill>
          <a:blip r:embed="rId4"/>
          <a:stretch>
            <a:fillRect/>
          </a:stretch>
        </p:blipFill>
        <p:spPr>
          <a:xfrm>
            <a:off x="465033" y="6541227"/>
            <a:ext cx="1681267" cy="181017"/>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extLst>
      <p:ext uri="{BB962C8B-B14F-4D97-AF65-F5344CB8AC3E}">
        <p14:creationId xmlns:p14="http://schemas.microsoft.com/office/powerpoint/2010/main" val="160280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Rectangle 14">
            <a:extLst>
              <a:ext uri="{FF2B5EF4-FFF2-40B4-BE49-F238E27FC236}">
                <a16:creationId xmlns:a16="http://schemas.microsoft.com/office/drawing/2014/main" id="{198C910C-E2C5-B46A-E5EA-C13AE92337E6}"/>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9" name="Picture 18">
            <a:extLst>
              <a:ext uri="{FF2B5EF4-FFF2-40B4-BE49-F238E27FC236}">
                <a16:creationId xmlns:a16="http://schemas.microsoft.com/office/drawing/2014/main" id="{7BA09A87-DADE-FD4E-2100-98AA2153846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endParaRPr lang="en-US" dirty="0"/>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7723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dirty="0"/>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70F36BE8-50A0-2BCE-4CE4-0FC35FB84759}"/>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6CA1ED0F-70E3-B15F-6C79-F96782D35B59}"/>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dirty="0"/>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on six (6) icons below or add text content here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Rectangle 17">
            <a:extLst>
              <a:ext uri="{FF2B5EF4-FFF2-40B4-BE49-F238E27FC236}">
                <a16:creationId xmlns:a16="http://schemas.microsoft.com/office/drawing/2014/main" id="{15A4B6FB-D719-D3C9-AC20-4FC1599E3F2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2" name="Picture 21">
            <a:extLst>
              <a:ext uri="{FF2B5EF4-FFF2-40B4-BE49-F238E27FC236}">
                <a16:creationId xmlns:a16="http://schemas.microsoft.com/office/drawing/2014/main" id="{FC62B28E-0BDF-8515-B2A7-7ECC20169406}"/>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dirty="0"/>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4" name="Rectangle 13">
            <a:extLst>
              <a:ext uri="{FF2B5EF4-FFF2-40B4-BE49-F238E27FC236}">
                <a16:creationId xmlns:a16="http://schemas.microsoft.com/office/drawing/2014/main" id="{19B085E5-28FF-2098-78AD-3E86D65A767D}"/>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8" name="Picture 17">
            <a:extLst>
              <a:ext uri="{FF2B5EF4-FFF2-40B4-BE49-F238E27FC236}">
                <a16:creationId xmlns:a16="http://schemas.microsoft.com/office/drawing/2014/main" id="{D67F29EF-FC77-9966-5F68-A9E0FB4D7AE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3" name="Rectangle 12">
            <a:extLst>
              <a:ext uri="{FF2B5EF4-FFF2-40B4-BE49-F238E27FC236}">
                <a16:creationId xmlns:a16="http://schemas.microsoft.com/office/drawing/2014/main" id="{9D4745EE-65A7-EA0B-B978-1073357E4C0C}"/>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17" name="Picture 16">
            <a:extLst>
              <a:ext uri="{FF2B5EF4-FFF2-40B4-BE49-F238E27FC236}">
                <a16:creationId xmlns:a16="http://schemas.microsoft.com/office/drawing/2014/main" id="{32C2A662-1F18-EF5E-F2B9-A107988F3C98}"/>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dirty="0"/>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on six (6) icons below or add text content here (Paste Special – Unformatted </a:t>
            </a:r>
            <a:r>
              <a:rPr lang="en-US" dirty="0" err="1"/>
              <a:t>ext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9BF35A61-BCCA-196E-6EAF-76B210056F4B}"/>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EE33226D-B66F-CF2B-2196-1425CB8ADEA4}"/>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dirty="0"/>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dirty="0"/>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6" name="Rectangle 15">
            <a:extLst>
              <a:ext uri="{FF2B5EF4-FFF2-40B4-BE49-F238E27FC236}">
                <a16:creationId xmlns:a16="http://schemas.microsoft.com/office/drawing/2014/main" id="{28B1138D-14E6-6D05-1845-93D4CE9E360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endParaRPr>
          </a:p>
        </p:txBody>
      </p:sp>
      <p:pic>
        <p:nvPicPr>
          <p:cNvPr id="20" name="Picture 19">
            <a:extLst>
              <a:ext uri="{FF2B5EF4-FFF2-40B4-BE49-F238E27FC236}">
                <a16:creationId xmlns:a16="http://schemas.microsoft.com/office/drawing/2014/main" id="{1C59D944-FF87-407C-4F17-23B6D4797F2C}"/>
              </a:ext>
            </a:extLst>
          </p:cNvPr>
          <p:cNvPicPr>
            <a:picLocks noChangeAspect="1"/>
          </p:cNvPicPr>
          <p:nvPr userDrawn="1"/>
        </p:nvPicPr>
        <p:blipFill>
          <a:blip r:embed="rId4"/>
          <a:stretch>
            <a:fillRect/>
          </a:stretch>
        </p:blipFill>
        <p:spPr>
          <a:xfrm>
            <a:off x="465033" y="6541227"/>
            <a:ext cx="1681267" cy="181017"/>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dirty="0"/>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dirty="0"/>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dirty="0"/>
          </a:p>
        </p:txBody>
      </p:sp>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dirty="0"/>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dirty="0"/>
              <a:t>Click to add text content (Paste Special – Unformatted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6" r:id="rId17"/>
    <p:sldLayoutId id="2147483667" r:id="rId18"/>
    <p:sldLayoutId id="2147483665" r:id="rId19"/>
    <p:sldLayoutId id="2147483669" r:id="rId20"/>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parking.fullerton.edu/" TargetMode="External"/><Relationship Id="rId3" Type="http://schemas.openxmlformats.org/officeDocument/2006/relationships/hyperlink" Target="https://asi.fullerton.edu/childrens-center" TargetMode="External"/><Relationship Id="rId7" Type="http://schemas.openxmlformats.org/officeDocument/2006/relationships/hyperlink" Target="http://www.fullerton.edu/graduate/gssc/" TargetMode="External"/><Relationship Id="rId2" Type="http://schemas.openxmlformats.org/officeDocument/2006/relationships/hyperlink" Target="http://www.fullerton.edu/career/" TargetMode="External"/><Relationship Id="rId1" Type="http://schemas.openxmlformats.org/officeDocument/2006/relationships/slideLayout" Target="../slideLayouts/slideLayout4.xml"/><Relationship Id="rId6" Type="http://schemas.openxmlformats.org/officeDocument/2006/relationships/hyperlink" Target="http://www.fullerton.edu/graduate/" TargetMode="External"/><Relationship Id="rId5" Type="http://schemas.openxmlformats.org/officeDocument/2006/relationships/hyperlink" Target="http://www.fullerton.edu/DSS/" TargetMode="External"/><Relationship Id="rId10" Type="http://schemas.openxmlformats.org/officeDocument/2006/relationships/hyperlink" Target="http://www.fullerton.edu/graduate/soar/soar_services.php" TargetMode="External"/><Relationship Id="rId4" Type="http://schemas.openxmlformats.org/officeDocument/2006/relationships/hyperlink" Target="http://www.fullerton.edu/studentwellness/" TargetMode="External"/><Relationship Id="rId9" Type="http://schemas.openxmlformats.org/officeDocument/2006/relationships/hyperlink" Target="http://www.library.fullerton.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hyperlink" Target="http://www.fullerton.edu/STS/computer_labs/" TargetMode="External"/><Relationship Id="rId3" Type="http://schemas.openxmlformats.org/officeDocument/2006/relationships/hyperlink" Target="http://www.titanbookstore.com/home.aspx" TargetMode="External"/><Relationship Id="rId7" Type="http://schemas.openxmlformats.org/officeDocument/2006/relationships/hyperlink" Target="http://www.fullerton.edu/womenscenter/" TargetMode="External"/><Relationship Id="rId2" Type="http://schemas.openxmlformats.org/officeDocument/2006/relationships/hyperlink" Target="http://www.fullerton.edu/tdrc/" TargetMode="External"/><Relationship Id="rId1" Type="http://schemas.openxmlformats.org/officeDocument/2006/relationships/slideLayout" Target="../slideLayouts/slideLayout4.xml"/><Relationship Id="rId6" Type="http://schemas.openxmlformats.org/officeDocument/2006/relationships/hyperlink" Target="http://www.fullerton.edu/veterans/" TargetMode="External"/><Relationship Id="rId5" Type="http://schemas.openxmlformats.org/officeDocument/2006/relationships/hyperlink" Target="http://www.fullerton.edu/deanofstudents/tuffys_basic_needs/index.php" TargetMode="External"/><Relationship Id="rId10" Type="http://schemas.openxmlformats.org/officeDocument/2006/relationships/hyperlink" Target="http://www.fullerton.edu/financialaid/" TargetMode="External"/><Relationship Id="rId4" Type="http://schemas.openxmlformats.org/officeDocument/2006/relationships/hyperlink" Target="http://www.fullerton.edu/IT/services/TitanCard/" TargetMode="External"/><Relationship Id="rId9" Type="http://schemas.openxmlformats.org/officeDocument/2006/relationships/hyperlink" Target="http://www.fullerton.edu/career/"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MPAadvising@fullerton.edu"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fullerton.edu/ittraining/peoplesoft/student/tutorials/T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mpa.fullerton.edu/" TargetMode="External"/><Relationship Id="rId2" Type="http://schemas.openxmlformats.org/officeDocument/2006/relationships/hyperlink" Target="mailto:pajdiv@fullerton.edu" TargetMode="Externa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hyperlink" Target="https://dadams.io/appointments" TargetMode="External"/><Relationship Id="rId4" Type="http://schemas.openxmlformats.org/officeDocument/2006/relationships/hyperlink" Target="mailto:dpadams@fullerton.edu"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Master of Public Administration (MPA) Program</a:t>
            </a:r>
          </a:p>
        </p:txBody>
      </p:sp>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339</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New Student Orientation</a:t>
            </a:r>
          </a:p>
        </p:txBody>
      </p:sp>
      <p:sp>
        <p:nvSpPr>
          <p:cNvPr id="2" name="Rectangle 1">
            <a:extLst>
              <a:ext uri="{FF2B5EF4-FFF2-40B4-BE49-F238E27FC236}">
                <a16:creationId xmlns:a16="http://schemas.microsoft.com/office/drawing/2014/main" id="{7C5F5578-B9E8-F09B-C5B5-A7EA7B41DF9C}"/>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D1608105-4958-4883-CED6-7DA81E86D5FC}"/>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35331E9F-302C-56D2-2272-EFE9792A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9300D866-176A-BBEA-9132-EDCB3882C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5D2F-CD93-AAD9-0C48-E9BF3BC2A369}"/>
              </a:ext>
            </a:extLst>
          </p:cNvPr>
          <p:cNvSpPr>
            <a:spLocks noGrp="1"/>
          </p:cNvSpPr>
          <p:nvPr>
            <p:ph type="title"/>
          </p:nvPr>
        </p:nvSpPr>
        <p:spPr/>
        <p:txBody>
          <a:bodyPr/>
          <a:lstStyle/>
          <a:p>
            <a:r>
              <a:rPr lang="en-US" dirty="0">
                <a:solidFill>
                  <a:schemeClr val="accent4">
                    <a:lumMod val="75000"/>
                  </a:schemeClr>
                </a:solidFill>
              </a:rPr>
              <a:t>Our Mission</a:t>
            </a:r>
          </a:p>
        </p:txBody>
      </p:sp>
      <p:sp>
        <p:nvSpPr>
          <p:cNvPr id="3" name="Content Placeholder 2">
            <a:extLst>
              <a:ext uri="{FF2B5EF4-FFF2-40B4-BE49-F238E27FC236}">
                <a16:creationId xmlns:a16="http://schemas.microsoft.com/office/drawing/2014/main" id="{FC420A17-0AF7-9880-CD62-12477E07B8B0}"/>
              </a:ext>
            </a:extLst>
          </p:cNvPr>
          <p:cNvSpPr>
            <a:spLocks noGrp="1"/>
          </p:cNvSpPr>
          <p:nvPr>
            <p:ph idx="1"/>
          </p:nvPr>
        </p:nvSpPr>
        <p:spPr/>
        <p:txBody>
          <a:bodyPr/>
          <a:lstStyle/>
          <a:p>
            <a:r>
              <a:rPr lang="en-US" sz="2800" dirty="0">
                <a:solidFill>
                  <a:schemeClr val="accent2">
                    <a:lumMod val="50000"/>
                  </a:schemeClr>
                </a:solidFill>
                <a:latin typeface="Aptos Display" panose="020B0004020202020204" pitchFamily="34" charset="0"/>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p>
          <a:p>
            <a:endParaRPr lang="en-US" sz="2800" dirty="0">
              <a:solidFill>
                <a:schemeClr val="accent2">
                  <a:lumMod val="50000"/>
                </a:schemeClr>
              </a:solidFill>
              <a:latin typeface="Aptos Display" panose="020B0004020202020204" pitchFamily="34" charset="0"/>
            </a:endParaRPr>
          </a:p>
        </p:txBody>
      </p:sp>
    </p:spTree>
    <p:extLst>
      <p:ext uri="{BB962C8B-B14F-4D97-AF65-F5344CB8AC3E}">
        <p14:creationId xmlns:p14="http://schemas.microsoft.com/office/powerpoint/2010/main" val="187683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10B11A3-B191-73CF-59A4-5E355A2C917B}"/>
              </a:ext>
            </a:extLst>
          </p:cNvPr>
          <p:cNvSpPr>
            <a:spLocks noGrp="1"/>
          </p:cNvSpPr>
          <p:nvPr>
            <p:ph type="title"/>
          </p:nvPr>
        </p:nvSpPr>
        <p:spPr/>
        <p:txBody>
          <a:bodyPr/>
          <a:lstStyle/>
          <a:p>
            <a:r>
              <a:rPr lang="en-US" dirty="0"/>
              <a:t>David P. Adams, Ph.D. </a:t>
            </a:r>
          </a:p>
        </p:txBody>
      </p:sp>
      <p:sp>
        <p:nvSpPr>
          <p:cNvPr id="13" name="Text Placeholder 12">
            <a:extLst>
              <a:ext uri="{FF2B5EF4-FFF2-40B4-BE49-F238E27FC236}">
                <a16:creationId xmlns:a16="http://schemas.microsoft.com/office/drawing/2014/main" id="{EE8831F5-8A7D-25D0-939E-A0005EC2895D}"/>
              </a:ext>
            </a:extLst>
          </p:cNvPr>
          <p:cNvSpPr>
            <a:spLocks noGrp="1"/>
          </p:cNvSpPr>
          <p:nvPr>
            <p:ph type="body" idx="1"/>
          </p:nvPr>
        </p:nvSpPr>
        <p:spPr>
          <a:xfrm>
            <a:off x="457200" y="1828799"/>
            <a:ext cx="7434366" cy="4032251"/>
          </a:xfrm>
        </p:spPr>
        <p:txBody>
          <a:bodyPr>
            <a:noAutofit/>
          </a:bodyPr>
          <a:lstStyle/>
          <a:p>
            <a:r>
              <a:rPr lang="en-US" sz="2200" dirty="0">
                <a:solidFill>
                  <a:schemeClr val="tx1"/>
                </a:solidFill>
                <a:latin typeface="Aptos Display" panose="020B0004020202020204" pitchFamily="34" charset="0"/>
              </a:rPr>
              <a:t>Associate Professor and MPA Director</a:t>
            </a:r>
          </a:p>
          <a:p>
            <a:r>
              <a:rPr lang="en-US" sz="2200" dirty="0">
                <a:solidFill>
                  <a:schemeClr val="tx1"/>
                </a:solidFill>
                <a:latin typeface="Aptos Display" panose="020B0004020202020204" pitchFamily="34" charset="0"/>
              </a:rPr>
              <a:t>At CSUF since 2016</a:t>
            </a:r>
          </a:p>
          <a:p>
            <a:r>
              <a:rPr lang="en-US" sz="2200" dirty="0">
                <a:solidFill>
                  <a:schemeClr val="tx1"/>
                </a:solidFill>
                <a:latin typeface="Aptos Display" panose="020B0004020202020204" pitchFamily="34" charset="0"/>
              </a:rPr>
              <a:t>Ph.D. in Public Policy and Public Administration from Auburn University</a:t>
            </a:r>
          </a:p>
          <a:p>
            <a:r>
              <a:rPr lang="en-US" sz="2200" dirty="0">
                <a:solidFill>
                  <a:schemeClr val="tx1"/>
                </a:solidFill>
                <a:latin typeface="Aptos Display" panose="020B0004020202020204" pitchFamily="34" charset="0"/>
              </a:rPr>
              <a:t>Research: Policy Outcomes, Performance, Administrative Discretion, Collaborative Governance, Community Resilience </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509 Foundations of Public Administration</a:t>
            </a:r>
          </a:p>
          <a:p>
            <a:pPr lvl="1"/>
            <a:r>
              <a:rPr lang="en-US" sz="2200" dirty="0">
                <a:solidFill>
                  <a:schemeClr val="accent4">
                    <a:lumMod val="75000"/>
                  </a:schemeClr>
                </a:solidFill>
                <a:latin typeface="Aptos Display" panose="020B0004020202020204" pitchFamily="34" charset="0"/>
              </a:rPr>
              <a:t>POSC 521 Capstone Seminar: Public Administration Theory </a:t>
            </a:r>
          </a:p>
          <a:p>
            <a:pPr lvl="1"/>
            <a:r>
              <a:rPr lang="en-US" sz="2200" dirty="0">
                <a:solidFill>
                  <a:schemeClr val="accent4">
                    <a:lumMod val="75000"/>
                  </a:schemeClr>
                </a:solidFill>
                <a:latin typeface="Aptos Display" panose="020B0004020202020204" pitchFamily="34" charset="0"/>
              </a:rPr>
              <a:t>POSC 588 Collaborative Governance</a:t>
            </a:r>
          </a:p>
          <a:p>
            <a:endParaRPr lang="en-US" sz="2200" dirty="0">
              <a:solidFill>
                <a:schemeClr val="tx1"/>
              </a:solidFill>
              <a:latin typeface="Aptos Display" panose="020B0004020202020204" pitchFamily="34" charset="0"/>
            </a:endParaRPr>
          </a:p>
        </p:txBody>
      </p:sp>
      <p:sp>
        <p:nvSpPr>
          <p:cNvPr id="14" name="Picture Placeholder 13">
            <a:extLst>
              <a:ext uri="{FF2B5EF4-FFF2-40B4-BE49-F238E27FC236}">
                <a16:creationId xmlns:a16="http://schemas.microsoft.com/office/drawing/2014/main" id="{5C8CEAAA-BA7B-9985-ADBB-098947DBD5A6}"/>
              </a:ext>
            </a:extLst>
          </p:cNvPr>
          <p:cNvSpPr>
            <a:spLocks noGrp="1"/>
          </p:cNvSpPr>
          <p:nvPr>
            <p:ph type="pic" sz="quarter" idx="13"/>
          </p:nvPr>
        </p:nvSpPr>
        <p:spPr/>
        <p:txBody>
          <a:bodyPr/>
          <a:lstStyle/>
          <a:p>
            <a:endParaRPr lang="en-US"/>
          </a:p>
        </p:txBody>
      </p:sp>
      <p:pic>
        <p:nvPicPr>
          <p:cNvPr id="15" name="Content Placeholder 3">
            <a:extLst>
              <a:ext uri="{FF2B5EF4-FFF2-40B4-BE49-F238E27FC236}">
                <a16:creationId xmlns:a16="http://schemas.microsoft.com/office/drawing/2014/main" id="{269D3A6B-8BCD-E7DC-346A-F0984139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12" y="1828799"/>
            <a:ext cx="2717975" cy="2717975"/>
          </a:xfrm>
          <a:prstGeom prst="rect">
            <a:avLst/>
          </a:prstGeom>
        </p:spPr>
      </p:pic>
    </p:spTree>
    <p:extLst>
      <p:ext uri="{BB962C8B-B14F-4D97-AF65-F5344CB8AC3E}">
        <p14:creationId xmlns:p14="http://schemas.microsoft.com/office/powerpoint/2010/main" val="1665587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0ABC-C797-3C00-39DA-9C98B5698B17}"/>
              </a:ext>
            </a:extLst>
          </p:cNvPr>
          <p:cNvSpPr>
            <a:spLocks noGrp="1"/>
          </p:cNvSpPr>
          <p:nvPr>
            <p:ph type="title"/>
          </p:nvPr>
        </p:nvSpPr>
        <p:spPr/>
        <p:txBody>
          <a:bodyPr/>
          <a:lstStyle/>
          <a:p>
            <a:r>
              <a:rPr lang="en-US" dirty="0">
                <a:latin typeface="Aptos" panose="020B0004020202020204" pitchFamily="34" charset="0"/>
              </a:rPr>
              <a:t>Shelly Arsneault, Ph.D. </a:t>
            </a:r>
          </a:p>
        </p:txBody>
      </p:sp>
      <p:sp>
        <p:nvSpPr>
          <p:cNvPr id="3" name="Text Placeholder 2">
            <a:extLst>
              <a:ext uri="{FF2B5EF4-FFF2-40B4-BE49-F238E27FC236}">
                <a16:creationId xmlns:a16="http://schemas.microsoft.com/office/drawing/2014/main" id="{5FB85ED6-668E-FE35-7519-4942A5AA8D44}"/>
              </a:ext>
            </a:extLst>
          </p:cNvPr>
          <p:cNvSpPr>
            <a:spLocks noGrp="1"/>
          </p:cNvSpPr>
          <p:nvPr>
            <p:ph type="body" idx="1"/>
          </p:nvPr>
        </p:nvSpPr>
        <p:spPr>
          <a:xfrm>
            <a:off x="465034" y="1716066"/>
            <a:ext cx="7434366" cy="4373585"/>
          </a:xfrm>
        </p:spPr>
        <p:txBody>
          <a:bodyPr>
            <a:noAutofit/>
          </a:bodyPr>
          <a:lstStyle/>
          <a:p>
            <a:r>
              <a:rPr lang="en-US" sz="2000" dirty="0">
                <a:solidFill>
                  <a:schemeClr val="tx1"/>
                </a:solidFill>
                <a:effectLst/>
                <a:latin typeface="Aptos Display" panose="020B0004020202020204" pitchFamily="34" charset="0"/>
              </a:rPr>
              <a:t>Professor</a:t>
            </a:r>
          </a:p>
          <a:p>
            <a:r>
              <a:rPr lang="en-US" sz="2000" dirty="0">
                <a:solidFill>
                  <a:schemeClr val="tx1"/>
                </a:solidFill>
                <a:effectLst/>
                <a:latin typeface="Aptos Display" panose="020B0004020202020204" pitchFamily="34" charset="0"/>
              </a:rPr>
              <a:t>At CSUF since 2002</a:t>
            </a:r>
          </a:p>
          <a:p>
            <a:r>
              <a:rPr lang="en-US" sz="2000" dirty="0">
                <a:solidFill>
                  <a:schemeClr val="tx1"/>
                </a:solidFill>
                <a:effectLst/>
                <a:latin typeface="Aptos Display" panose="020B0004020202020204" pitchFamily="34" charset="0"/>
              </a:rPr>
              <a:t>Ph.D. in Political Science from Michigan State University</a:t>
            </a:r>
          </a:p>
          <a:p>
            <a:r>
              <a:rPr lang="en-US" sz="2000" dirty="0">
                <a:solidFill>
                  <a:schemeClr val="tx1"/>
                </a:solidFill>
                <a:effectLst/>
                <a:latin typeface="Aptos Display" panose="020B0004020202020204" pitchFamily="34" charset="0"/>
              </a:rPr>
              <a:t>Editorial Board, </a:t>
            </a:r>
            <a:r>
              <a:rPr lang="en-US" sz="2000" i="1" dirty="0">
                <a:solidFill>
                  <a:schemeClr val="tx1"/>
                </a:solidFill>
                <a:effectLst/>
                <a:latin typeface="Aptos Display" panose="020B0004020202020204" pitchFamily="34" charset="0"/>
              </a:rPr>
              <a:t>Journal of Public Affairs Education</a:t>
            </a:r>
            <a:endParaRPr lang="en-US" sz="2000" dirty="0">
              <a:solidFill>
                <a:schemeClr val="tx1"/>
              </a:solidFill>
              <a:effectLst/>
              <a:latin typeface="Aptos Display" panose="020B0004020202020204" pitchFamily="34" charset="0"/>
            </a:endParaRPr>
          </a:p>
          <a:p>
            <a:r>
              <a:rPr lang="en-US" sz="2000" dirty="0">
                <a:solidFill>
                  <a:schemeClr val="tx1"/>
                </a:solidFill>
                <a:effectLst/>
                <a:latin typeface="Aptos Display" panose="020B0004020202020204" pitchFamily="34" charset="0"/>
              </a:rPr>
              <a:t>Research: Nonprofit Management, Education Policy</a:t>
            </a:r>
          </a:p>
          <a:p>
            <a:r>
              <a:rPr lang="en-US" sz="2000" dirty="0">
                <a:solidFill>
                  <a:schemeClr val="accent1"/>
                </a:solidFill>
                <a:effectLst/>
                <a:latin typeface="Aptos Display" panose="020B0004020202020204" pitchFamily="34" charset="0"/>
              </a:rPr>
              <a:t>MPA Courses</a:t>
            </a:r>
          </a:p>
          <a:p>
            <a:pPr lvl="1"/>
            <a:r>
              <a:rPr lang="en-US" dirty="0">
                <a:solidFill>
                  <a:schemeClr val="accent4">
                    <a:lumMod val="75000"/>
                  </a:schemeClr>
                </a:solidFill>
                <a:effectLst/>
                <a:latin typeface="Aptos Display" panose="020B0004020202020204" pitchFamily="34" charset="0"/>
              </a:rPr>
              <a:t>POSC 509 Foundations of Public Administration</a:t>
            </a:r>
          </a:p>
          <a:p>
            <a:pPr lvl="1"/>
            <a:r>
              <a:rPr lang="en-US" dirty="0">
                <a:solidFill>
                  <a:schemeClr val="accent4">
                    <a:lumMod val="75000"/>
                  </a:schemeClr>
                </a:solidFill>
                <a:effectLst/>
                <a:latin typeface="Aptos Display" panose="020B0004020202020204" pitchFamily="34" charset="0"/>
              </a:rPr>
              <a:t>POSC 521 Seminar in Public Administration Theory</a:t>
            </a:r>
          </a:p>
          <a:p>
            <a:pPr lvl="1"/>
            <a:r>
              <a:rPr lang="en-US" dirty="0">
                <a:solidFill>
                  <a:schemeClr val="accent4">
                    <a:lumMod val="75000"/>
                  </a:schemeClr>
                </a:solidFill>
                <a:effectLst/>
                <a:latin typeface="Aptos Display" panose="020B0004020202020204" pitchFamily="34" charset="0"/>
              </a:rPr>
              <a:t>POSC 526 Public Organizational Theory &amp; Behavior </a:t>
            </a:r>
          </a:p>
          <a:p>
            <a:pPr lvl="1"/>
            <a:r>
              <a:rPr lang="en-US" dirty="0">
                <a:solidFill>
                  <a:schemeClr val="accent4">
                    <a:lumMod val="75000"/>
                  </a:schemeClr>
                </a:solidFill>
                <a:effectLst/>
                <a:latin typeface="Aptos Display" panose="020B0004020202020204" pitchFamily="34" charset="0"/>
              </a:rPr>
              <a:t>POSC 539 Seminar in Nonprofit Sector Management</a:t>
            </a:r>
          </a:p>
          <a:p>
            <a:pPr lvl="1"/>
            <a:br>
              <a:rPr lang="en-US" dirty="0">
                <a:solidFill>
                  <a:schemeClr val="tx1"/>
                </a:solidFill>
                <a:effectLst/>
                <a:latin typeface="Aptos Display" panose="020B0004020202020204" pitchFamily="34" charset="0"/>
              </a:rPr>
            </a:br>
            <a:endParaRPr lang="en-US" dirty="0">
              <a:solidFill>
                <a:schemeClr val="tx1"/>
              </a:solidFill>
              <a:effectLst/>
              <a:latin typeface="Aptos Display" panose="020B0004020202020204" pitchFamily="34" charset="0"/>
            </a:endParaRPr>
          </a:p>
          <a:p>
            <a:endParaRPr lang="en-US" sz="2000" dirty="0">
              <a:solidFill>
                <a:schemeClr val="tx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2593A338-2219-025C-DECB-C867BE8014D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37" r="12037"/>
          <a:stretch>
            <a:fillRect/>
          </a:stretch>
        </p:blipFill>
        <p:spPr>
          <a:xfrm>
            <a:off x="9024597" y="1151766"/>
            <a:ext cx="2321896" cy="4032251"/>
          </a:xfrm>
        </p:spPr>
      </p:pic>
    </p:spTree>
    <p:extLst>
      <p:ext uri="{BB962C8B-B14F-4D97-AF65-F5344CB8AC3E}">
        <p14:creationId xmlns:p14="http://schemas.microsoft.com/office/powerpoint/2010/main" val="1454351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CF5A-F770-6818-626B-0B1CFB71037F}"/>
              </a:ext>
            </a:extLst>
          </p:cNvPr>
          <p:cNvSpPr>
            <a:spLocks noGrp="1"/>
          </p:cNvSpPr>
          <p:nvPr>
            <p:ph type="title"/>
          </p:nvPr>
        </p:nvSpPr>
        <p:spPr/>
        <p:txBody>
          <a:bodyPr/>
          <a:lstStyle/>
          <a:p>
            <a:r>
              <a:rPr lang="en-US" dirty="0" err="1">
                <a:latin typeface="Aptos Display" panose="020B0004020202020204" pitchFamily="34" charset="0"/>
              </a:rPr>
              <a:t>Meriem</a:t>
            </a:r>
            <a:r>
              <a:rPr lang="en-US" dirty="0">
                <a:latin typeface="Aptos Display" panose="020B0004020202020204" pitchFamily="34" charset="0"/>
              </a:rPr>
              <a:t> Doucette, Ph.D. </a:t>
            </a:r>
          </a:p>
        </p:txBody>
      </p:sp>
      <p:sp>
        <p:nvSpPr>
          <p:cNvPr id="3" name="Text Placeholder 2">
            <a:extLst>
              <a:ext uri="{FF2B5EF4-FFF2-40B4-BE49-F238E27FC236}">
                <a16:creationId xmlns:a16="http://schemas.microsoft.com/office/drawing/2014/main" id="{32C4A3E6-462A-5CCE-88BA-4BA261171AB9}"/>
              </a:ext>
            </a:extLst>
          </p:cNvPr>
          <p:cNvSpPr>
            <a:spLocks noGrp="1"/>
          </p:cNvSpPr>
          <p:nvPr>
            <p:ph type="body" idx="1"/>
          </p:nvPr>
        </p:nvSpPr>
        <p:spPr>
          <a:xfrm>
            <a:off x="465034" y="1828799"/>
            <a:ext cx="7434366" cy="4032251"/>
          </a:xfrm>
        </p:spPr>
        <p:txBody>
          <a:bodyPr>
            <a:noAutofit/>
          </a:bodyPr>
          <a:lstStyle/>
          <a:p>
            <a:r>
              <a:rPr lang="en-US" sz="2000" dirty="0">
                <a:solidFill>
                  <a:schemeClr val="accent1"/>
                </a:solidFill>
                <a:latin typeface="Aptos" panose="020B0004020202020204" pitchFamily="34" charset="0"/>
              </a:rPr>
              <a:t>Associate Professor</a:t>
            </a:r>
          </a:p>
          <a:p>
            <a:r>
              <a:rPr lang="en-US" sz="2000" dirty="0">
                <a:solidFill>
                  <a:schemeClr val="accent1"/>
                </a:solidFill>
                <a:latin typeface="Aptos" panose="020B0004020202020204" pitchFamily="34" charset="0"/>
              </a:rPr>
              <a:t>At CSUF since 2015</a:t>
            </a:r>
          </a:p>
          <a:p>
            <a:r>
              <a:rPr lang="en-US" sz="2000" dirty="0">
                <a:solidFill>
                  <a:schemeClr val="accent1"/>
                </a:solidFill>
                <a:latin typeface="Aptos" panose="020B0004020202020204" pitchFamily="34" charset="0"/>
              </a:rPr>
              <a:t>Ph.D. in Public Administration and Policy from the University of Georgia’s School of Public and International Affairs</a:t>
            </a:r>
          </a:p>
          <a:p>
            <a:r>
              <a:rPr lang="en-US" sz="2000" dirty="0">
                <a:solidFill>
                  <a:schemeClr val="accent1"/>
                </a:solidFill>
                <a:latin typeface="Aptos" panose="020B0004020202020204" pitchFamily="34" charset="0"/>
              </a:rPr>
              <a:t>Admissions Coordinator</a:t>
            </a:r>
          </a:p>
          <a:p>
            <a:r>
              <a:rPr lang="en-US" sz="2000" dirty="0">
                <a:solidFill>
                  <a:schemeClr val="accent1"/>
                </a:solidFill>
                <a:latin typeface="Aptos" panose="020B0004020202020204" pitchFamily="34" charset="0"/>
              </a:rPr>
              <a:t>Research: Organizational Theory and Change, Feedback</a:t>
            </a:r>
          </a:p>
          <a:p>
            <a:r>
              <a:rPr lang="en-US" sz="2000" dirty="0">
                <a:solidFill>
                  <a:schemeClr val="accent1"/>
                </a:solidFill>
                <a:latin typeface="Aptos" panose="020B0004020202020204" pitchFamily="34" charset="0"/>
              </a:rPr>
              <a:t>MPA Courses</a:t>
            </a:r>
          </a:p>
          <a:p>
            <a:pPr lvl="1"/>
            <a:r>
              <a:rPr lang="en-US" dirty="0">
                <a:solidFill>
                  <a:schemeClr val="accent4">
                    <a:lumMod val="75000"/>
                  </a:schemeClr>
                </a:solidFill>
                <a:latin typeface="Aptos" panose="020B0004020202020204" pitchFamily="34" charset="0"/>
              </a:rPr>
              <a:t>POSC 526 Public Organizational Theory &amp; Behavior </a:t>
            </a:r>
          </a:p>
          <a:p>
            <a:pPr lvl="1"/>
            <a:r>
              <a:rPr lang="en-US" dirty="0">
                <a:solidFill>
                  <a:schemeClr val="accent4">
                    <a:lumMod val="75000"/>
                  </a:schemeClr>
                </a:solidFill>
                <a:latin typeface="Aptos" panose="020B0004020202020204" pitchFamily="34" charset="0"/>
              </a:rPr>
              <a:t>POSC 446 Corruption, Ethics and Public Policy</a:t>
            </a:r>
          </a:p>
          <a:p>
            <a:pPr lvl="1"/>
            <a:r>
              <a:rPr lang="en-US" dirty="0">
                <a:solidFill>
                  <a:schemeClr val="accent4">
                    <a:lumMod val="75000"/>
                  </a:schemeClr>
                </a:solidFill>
                <a:latin typeface="Aptos" panose="020B0004020202020204" pitchFamily="34" charset="0"/>
              </a:rPr>
              <a:t>POSC 475 Administrative Law</a:t>
            </a:r>
          </a:p>
          <a:p>
            <a:pPr lvl="1"/>
            <a:r>
              <a:rPr lang="en-US" dirty="0">
                <a:solidFill>
                  <a:schemeClr val="accent4">
                    <a:lumMod val="75000"/>
                  </a:schemeClr>
                </a:solidFill>
                <a:latin typeface="Aptos" panose="020B0004020202020204" pitchFamily="34" charset="0"/>
              </a:rPr>
              <a:t>POSC 582 Organizational Development and Change</a:t>
            </a:r>
          </a:p>
          <a:p>
            <a:endParaRPr lang="en-US" sz="2000" dirty="0">
              <a:latin typeface="Aptos" panose="020B0004020202020204" pitchFamily="34" charset="0"/>
            </a:endParaRPr>
          </a:p>
        </p:txBody>
      </p:sp>
      <p:pic>
        <p:nvPicPr>
          <p:cNvPr id="5" name="Content Placeholder 3">
            <a:extLst>
              <a:ext uri="{FF2B5EF4-FFF2-40B4-BE49-F238E27FC236}">
                <a16:creationId xmlns:a16="http://schemas.microsoft.com/office/drawing/2014/main" id="{410F8D57-8D7C-BDEA-A058-C2484ACB40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919" r="20919"/>
          <a:stretch>
            <a:fillRect/>
          </a:stretch>
        </p:blipFill>
        <p:spPr>
          <a:xfrm>
            <a:off x="9177727" y="1314604"/>
            <a:ext cx="2056032" cy="3570546"/>
          </a:xfrm>
        </p:spPr>
      </p:pic>
    </p:spTree>
    <p:extLst>
      <p:ext uri="{BB962C8B-B14F-4D97-AF65-F5344CB8AC3E}">
        <p14:creationId xmlns:p14="http://schemas.microsoft.com/office/powerpoint/2010/main" val="221218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E997-C47A-5386-BA4B-A1D1FDB73C39}"/>
              </a:ext>
            </a:extLst>
          </p:cNvPr>
          <p:cNvSpPr>
            <a:spLocks noGrp="1"/>
          </p:cNvSpPr>
          <p:nvPr>
            <p:ph type="title"/>
          </p:nvPr>
        </p:nvSpPr>
        <p:spPr/>
        <p:txBody>
          <a:bodyPr/>
          <a:lstStyle/>
          <a:p>
            <a:r>
              <a:rPr lang="en-US" dirty="0">
                <a:latin typeface="Aptos" panose="020B0004020202020204" pitchFamily="34" charset="0"/>
              </a:rPr>
              <a:t>Sarah A. Hill, </a:t>
            </a:r>
            <a:r>
              <a:rPr lang="en-US" dirty="0" err="1">
                <a:latin typeface="Aptos" panose="020B0004020202020204" pitchFamily="34" charset="0"/>
              </a:rPr>
              <a:t>Ph.D</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3BF872A7-4CD6-04C5-BEB6-7B98A4552C0F}"/>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2007</a:t>
            </a:r>
          </a:p>
          <a:p>
            <a:r>
              <a:rPr lang="en-US" sz="2200" dirty="0">
                <a:solidFill>
                  <a:schemeClr val="accent1"/>
                </a:solidFill>
                <a:latin typeface="Aptos Display" panose="020B0004020202020204" pitchFamily="34" charset="0"/>
              </a:rPr>
              <a:t>Ph.D. in Social Science from the California Institute of Technology</a:t>
            </a:r>
          </a:p>
          <a:p>
            <a:r>
              <a:rPr lang="en-US" sz="2200" dirty="0">
                <a:solidFill>
                  <a:schemeClr val="accent1"/>
                </a:solidFill>
                <a:latin typeface="Aptos Display" panose="020B0004020202020204" pitchFamily="34" charset="0"/>
              </a:rPr>
              <a:t>Research: Education Policy, Elections Administration</a:t>
            </a:r>
          </a:p>
          <a:p>
            <a:r>
              <a:rPr lang="en-US" sz="2200" dirty="0">
                <a:solidFill>
                  <a:schemeClr val="accent1"/>
                </a:solidFill>
                <a:latin typeface="Aptos Display" panose="020B0004020202020204" pitchFamily="34" charset="0"/>
              </a:rPr>
              <a:t>MPA Courses </a:t>
            </a:r>
          </a:p>
          <a:p>
            <a:pPr lvl="1"/>
            <a:r>
              <a:rPr lang="en-US" sz="2200" dirty="0">
                <a:solidFill>
                  <a:schemeClr val="accent4">
                    <a:lumMod val="75000"/>
                  </a:schemeClr>
                </a:solidFill>
                <a:latin typeface="Aptos Display" panose="020B0004020202020204" pitchFamily="34" charset="0"/>
              </a:rPr>
              <a:t>POSC 426 Education Politics and Policy</a:t>
            </a:r>
          </a:p>
          <a:p>
            <a:pPr lvl="1"/>
            <a:r>
              <a:rPr lang="en-US" sz="2200" dirty="0">
                <a:solidFill>
                  <a:schemeClr val="accent4">
                    <a:lumMod val="75000"/>
                  </a:schemeClr>
                </a:solidFill>
                <a:latin typeface="Aptos Display" panose="020B0004020202020204" pitchFamily="34" charset="0"/>
              </a:rPr>
              <a:t>POSC 519 State and Local Government</a:t>
            </a:r>
          </a:p>
          <a:p>
            <a:pPr lvl="1"/>
            <a:r>
              <a:rPr lang="en-US" sz="2200" dirty="0">
                <a:solidFill>
                  <a:schemeClr val="accent4">
                    <a:lumMod val="75000"/>
                  </a:schemeClr>
                </a:solidFill>
                <a:latin typeface="Aptos Display" panose="020B0004020202020204" pitchFamily="34" charset="0"/>
              </a:rPr>
              <a:t>POSC 528 Seminar in Public Policy</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0C5440AB-1AB4-B2BB-1118-F180EE8EC0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04" r="11504"/>
          <a:stretch>
            <a:fillRect/>
          </a:stretch>
        </p:blipFill>
        <p:spPr>
          <a:xfrm>
            <a:off x="9137796" y="1508758"/>
            <a:ext cx="1895545" cy="3291842"/>
          </a:xfrm>
        </p:spPr>
      </p:pic>
    </p:spTree>
    <p:extLst>
      <p:ext uri="{BB962C8B-B14F-4D97-AF65-F5344CB8AC3E}">
        <p14:creationId xmlns:p14="http://schemas.microsoft.com/office/powerpoint/2010/main" val="247008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464B-1057-E1FE-5DBC-0B7699075D1C}"/>
              </a:ext>
            </a:extLst>
          </p:cNvPr>
          <p:cNvSpPr>
            <a:spLocks noGrp="1"/>
          </p:cNvSpPr>
          <p:nvPr>
            <p:ph type="title"/>
          </p:nvPr>
        </p:nvSpPr>
        <p:spPr/>
        <p:txBody>
          <a:bodyPr/>
          <a:lstStyle/>
          <a:p>
            <a:r>
              <a:rPr lang="en-US" dirty="0">
                <a:latin typeface="Aptos Display" panose="020B0004020202020204" pitchFamily="34" charset="0"/>
              </a:rPr>
              <a:t>Myung-Jung “MJ” Kwon, Ph.D.</a:t>
            </a:r>
          </a:p>
        </p:txBody>
      </p:sp>
      <p:sp>
        <p:nvSpPr>
          <p:cNvPr id="3" name="Text Placeholder 2">
            <a:extLst>
              <a:ext uri="{FF2B5EF4-FFF2-40B4-BE49-F238E27FC236}">
                <a16:creationId xmlns:a16="http://schemas.microsoft.com/office/drawing/2014/main" id="{B1279F0F-D7D1-CF75-41CB-3F4EC1E904AE}"/>
              </a:ext>
            </a:extLst>
          </p:cNvPr>
          <p:cNvSpPr>
            <a:spLocks noGrp="1"/>
          </p:cNvSpPr>
          <p:nvPr>
            <p:ph type="body" idx="1"/>
          </p:nvPr>
        </p:nvSpPr>
        <p:spPr>
          <a:xfrm>
            <a:off x="465034" y="1828799"/>
            <a:ext cx="7434366" cy="4032251"/>
          </a:xfrm>
        </p:spPr>
        <p:txBody>
          <a:bodyPr>
            <a:normAutofit lnSpcReduction="10000"/>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2009</a:t>
            </a:r>
          </a:p>
          <a:p>
            <a:r>
              <a:rPr lang="en-US" sz="2200" dirty="0">
                <a:solidFill>
                  <a:schemeClr val="accent1"/>
                </a:solidFill>
                <a:latin typeface="Aptos Display" panose="020B0004020202020204" pitchFamily="34" charset="0"/>
              </a:rPr>
              <a:t>Ph.D. in Public Administration and Policy from Florida State University’s Askew School of Public Administration and Policy</a:t>
            </a:r>
          </a:p>
          <a:p>
            <a:r>
              <a:rPr lang="en-US" sz="2200" dirty="0">
                <a:solidFill>
                  <a:schemeClr val="accent1"/>
                </a:solidFill>
                <a:latin typeface="Aptos Display" panose="020B0004020202020204" pitchFamily="34" charset="0"/>
              </a:rPr>
              <a:t>Research: Telework, Sustainability, Strategic Planning</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572 Human Resources Management for Public Organizations</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r>
              <a:rPr lang="en-US" sz="2200" dirty="0">
                <a:solidFill>
                  <a:schemeClr val="accent4">
                    <a:lumMod val="75000"/>
                  </a:schemeClr>
                </a:solidFill>
                <a:latin typeface="Aptos Display" panose="020B0004020202020204" pitchFamily="34" charset="0"/>
              </a:rPr>
              <a:t>POSC 423 Diversity in Public Management</a:t>
            </a:r>
          </a:p>
          <a:p>
            <a:endParaRPr lang="en-US" dirty="0"/>
          </a:p>
          <a:p>
            <a:endParaRPr lang="en-US" dirty="0"/>
          </a:p>
        </p:txBody>
      </p:sp>
      <p:pic>
        <p:nvPicPr>
          <p:cNvPr id="5" name="Content Placeholder 3">
            <a:extLst>
              <a:ext uri="{FF2B5EF4-FFF2-40B4-BE49-F238E27FC236}">
                <a16:creationId xmlns:a16="http://schemas.microsoft.com/office/drawing/2014/main" id="{6DE99417-C859-45D1-39F6-DABD2298F4E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10" r="8810"/>
          <a:stretch>
            <a:fillRect/>
          </a:stretch>
        </p:blipFill>
        <p:spPr>
          <a:xfrm>
            <a:off x="9106420" y="1436477"/>
            <a:ext cx="2039655" cy="3542106"/>
          </a:xfrm>
        </p:spPr>
      </p:pic>
    </p:spTree>
    <p:extLst>
      <p:ext uri="{BB962C8B-B14F-4D97-AF65-F5344CB8AC3E}">
        <p14:creationId xmlns:p14="http://schemas.microsoft.com/office/powerpoint/2010/main" val="2390188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4108-FEED-ABE2-DF60-0B2455CA318D}"/>
              </a:ext>
            </a:extLst>
          </p:cNvPr>
          <p:cNvSpPr>
            <a:spLocks noGrp="1"/>
          </p:cNvSpPr>
          <p:nvPr>
            <p:ph type="title"/>
          </p:nvPr>
        </p:nvSpPr>
        <p:spPr/>
        <p:txBody>
          <a:bodyPr/>
          <a:lstStyle/>
          <a:p>
            <a:r>
              <a:rPr lang="en-US" dirty="0">
                <a:latin typeface="Aptos Display" panose="020B0004020202020204" pitchFamily="34" charset="0"/>
              </a:rPr>
              <a:t>Scott Spitzer, Ph.D.</a:t>
            </a:r>
          </a:p>
        </p:txBody>
      </p:sp>
      <p:sp>
        <p:nvSpPr>
          <p:cNvPr id="3" name="Text Placeholder 2">
            <a:extLst>
              <a:ext uri="{FF2B5EF4-FFF2-40B4-BE49-F238E27FC236}">
                <a16:creationId xmlns:a16="http://schemas.microsoft.com/office/drawing/2014/main" id="{B53CB361-F932-69AC-343E-C982CD58FE2D}"/>
              </a:ext>
            </a:extLst>
          </p:cNvPr>
          <p:cNvSpPr>
            <a:spLocks noGrp="1"/>
          </p:cNvSpPr>
          <p:nvPr>
            <p:ph type="body" idx="1"/>
          </p:nvPr>
        </p:nvSpPr>
        <p:spPr/>
        <p:txBody>
          <a:bodyPr>
            <a:norm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2006</a:t>
            </a:r>
          </a:p>
          <a:p>
            <a:r>
              <a:rPr lang="en-US" sz="2200" dirty="0">
                <a:solidFill>
                  <a:schemeClr val="accent1"/>
                </a:solidFill>
                <a:latin typeface="Aptos Display" panose="020B0004020202020204" pitchFamily="34" charset="0"/>
              </a:rPr>
              <a:t>Ph.D. in Political Science from Columbia University</a:t>
            </a:r>
          </a:p>
          <a:p>
            <a:r>
              <a:rPr lang="en-US" sz="2200" dirty="0">
                <a:solidFill>
                  <a:schemeClr val="accent1"/>
                </a:solidFill>
                <a:latin typeface="Aptos Display" panose="020B0004020202020204" pitchFamily="34" charset="0"/>
              </a:rPr>
              <a:t>Research: Urban politics, racial politics, social welfare policy, presidential leadership</a:t>
            </a:r>
          </a:p>
          <a:p>
            <a:r>
              <a:rPr lang="en-US" sz="2200" dirty="0">
                <a:solidFill>
                  <a:schemeClr val="accent1"/>
                </a:solidFill>
                <a:latin typeface="Aptos Display" panose="020B0004020202020204" pitchFamily="34" charset="0"/>
              </a:rPr>
              <a:t>MPA Courses</a:t>
            </a:r>
          </a:p>
          <a:p>
            <a:pPr marL="400050" lvl="1"/>
            <a:r>
              <a:rPr lang="en-US" sz="2200" dirty="0">
                <a:solidFill>
                  <a:schemeClr val="accent4">
                    <a:lumMod val="75000"/>
                  </a:schemeClr>
                </a:solidFill>
                <a:latin typeface="Aptos Display" panose="020B0004020202020204" pitchFamily="34" charset="0"/>
              </a:rPr>
              <a:t>POSC 427 Metropolitan Politics and Policymaking</a:t>
            </a:r>
          </a:p>
          <a:p>
            <a:pPr marL="400050" lvl="1"/>
            <a:r>
              <a:rPr lang="en-US" sz="2200" dirty="0">
                <a:solidFill>
                  <a:schemeClr val="accent4">
                    <a:lumMod val="75000"/>
                  </a:schemeClr>
                </a:solidFill>
                <a:latin typeface="Aptos Display" panose="020B0004020202020204" pitchFamily="34" charset="0"/>
              </a:rPr>
              <a:t>POSC 459 Social Welfare Politics and Policy</a:t>
            </a:r>
          </a:p>
          <a:p>
            <a:endParaRPr lang="en-US" sz="2200" dirty="0">
              <a:solidFill>
                <a:schemeClr val="accent1"/>
              </a:solidFill>
              <a:latin typeface="Aptos Display" panose="020B0004020202020204" pitchFamily="34" charset="0"/>
            </a:endParaRPr>
          </a:p>
        </p:txBody>
      </p:sp>
      <p:sp>
        <p:nvSpPr>
          <p:cNvPr id="4" name="Picture Placeholder 3">
            <a:extLst>
              <a:ext uri="{FF2B5EF4-FFF2-40B4-BE49-F238E27FC236}">
                <a16:creationId xmlns:a16="http://schemas.microsoft.com/office/drawing/2014/main" id="{85FF0879-DD2E-3BF5-D0A1-7D0B1A29CB3F}"/>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73D132D1-99AD-FE6E-09F4-D15EABA99694}"/>
              </a:ext>
            </a:extLst>
          </p:cNvPr>
          <p:cNvPicPr>
            <a:picLocks noChangeAspect="1"/>
          </p:cNvPicPr>
          <p:nvPr/>
        </p:nvPicPr>
        <p:blipFill>
          <a:blip r:embed="rId2"/>
          <a:stretch>
            <a:fillRect/>
          </a:stretch>
        </p:blipFill>
        <p:spPr>
          <a:xfrm>
            <a:off x="8783326" y="1828799"/>
            <a:ext cx="2298034" cy="2604438"/>
          </a:xfrm>
          <a:prstGeom prst="rect">
            <a:avLst/>
          </a:prstGeom>
        </p:spPr>
      </p:pic>
    </p:spTree>
    <p:extLst>
      <p:ext uri="{BB962C8B-B14F-4D97-AF65-F5344CB8AC3E}">
        <p14:creationId xmlns:p14="http://schemas.microsoft.com/office/powerpoint/2010/main" val="2328286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892C-6142-73A9-170F-74807231A1D3}"/>
              </a:ext>
            </a:extLst>
          </p:cNvPr>
          <p:cNvSpPr>
            <a:spLocks noGrp="1"/>
          </p:cNvSpPr>
          <p:nvPr>
            <p:ph type="title"/>
          </p:nvPr>
        </p:nvSpPr>
        <p:spPr/>
        <p:txBody>
          <a:bodyPr/>
          <a:lstStyle/>
          <a:p>
            <a:r>
              <a:rPr lang="en-US" dirty="0">
                <a:latin typeface="Aptos Display" panose="020B0004020202020204" pitchFamily="34" charset="0"/>
              </a:rPr>
              <a:t>Samuel B. Stone, Ph.D.</a:t>
            </a:r>
          </a:p>
        </p:txBody>
      </p:sp>
      <p:sp>
        <p:nvSpPr>
          <p:cNvPr id="3" name="Text Placeholder 2">
            <a:extLst>
              <a:ext uri="{FF2B5EF4-FFF2-40B4-BE49-F238E27FC236}">
                <a16:creationId xmlns:a16="http://schemas.microsoft.com/office/drawing/2014/main" id="{D9F1A499-C94E-77CD-86C4-FB1A872786C8}"/>
              </a:ext>
            </a:extLst>
          </p:cNvPr>
          <p:cNvSpPr>
            <a:spLocks noGrp="1"/>
          </p:cNvSpPr>
          <p:nvPr>
            <p:ph type="body" idx="1"/>
          </p:nvPr>
        </p:nvSpPr>
        <p:spPr>
          <a:xfrm>
            <a:off x="465034" y="1828799"/>
            <a:ext cx="7434366" cy="4032251"/>
          </a:xfrm>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2011</a:t>
            </a:r>
          </a:p>
          <a:p>
            <a:r>
              <a:rPr lang="en-US" sz="2200" dirty="0">
                <a:solidFill>
                  <a:schemeClr val="accent1"/>
                </a:solidFill>
                <a:latin typeface="Aptos Display" panose="020B0004020202020204" pitchFamily="34" charset="0"/>
              </a:rPr>
              <a:t>Ph.D. in Public Affairs from Indiana University’s O’Neill School of Public &amp; Environmental Affairs</a:t>
            </a:r>
          </a:p>
          <a:p>
            <a:r>
              <a:rPr lang="en-US" sz="2200" dirty="0">
                <a:solidFill>
                  <a:schemeClr val="accent1"/>
                </a:solidFill>
                <a:latin typeface="Aptos Display" panose="020B0004020202020204" pitchFamily="34" charset="0"/>
              </a:rPr>
              <a:t>Research Areas: Financial Condition Analysis, Fines, Fiscal Decentralization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525 Local Government Management</a:t>
            </a:r>
          </a:p>
          <a:p>
            <a:pPr lvl="1"/>
            <a:r>
              <a:rPr lang="en-US" sz="2200" dirty="0">
                <a:solidFill>
                  <a:schemeClr val="accent4">
                    <a:lumMod val="75000"/>
                  </a:schemeClr>
                </a:solidFill>
                <a:latin typeface="Aptos Display" panose="020B0004020202020204" pitchFamily="34" charset="0"/>
              </a:rPr>
              <a:t>POSC 571 Public Budgeting and Finance</a:t>
            </a:r>
          </a:p>
          <a:p>
            <a:pPr lvl="1"/>
            <a:r>
              <a:rPr lang="en-US" sz="2200" dirty="0">
                <a:solidFill>
                  <a:schemeClr val="accent4">
                    <a:lumMod val="75000"/>
                  </a:schemeClr>
                </a:solidFill>
                <a:latin typeface="Aptos Display" panose="020B0004020202020204" pitchFamily="34" charset="0"/>
              </a:rPr>
              <a:t>POSC 583 Public Budgeting and Finance II</a:t>
            </a:r>
          </a:p>
          <a:p>
            <a:endParaRPr lang="en-US" sz="2200" dirty="0">
              <a:latin typeface="Aptos Display" panose="020B0004020202020204" pitchFamily="34" charset="0"/>
            </a:endParaRPr>
          </a:p>
          <a:p>
            <a:endParaRPr lang="en-US" sz="2200" dirty="0">
              <a:latin typeface="Aptos Display" panose="020B0004020202020204" pitchFamily="34" charset="0"/>
            </a:endParaRPr>
          </a:p>
        </p:txBody>
      </p:sp>
      <p:pic>
        <p:nvPicPr>
          <p:cNvPr id="5" name="Content Placeholder 7" descr="A person wearing glasses&#10;&#10;Description automatically generated with medium confidence">
            <a:extLst>
              <a:ext uri="{FF2B5EF4-FFF2-40B4-BE49-F238E27FC236}">
                <a16:creationId xmlns:a16="http://schemas.microsoft.com/office/drawing/2014/main" id="{DBC873AB-6A3A-87B5-0E07-F24BF928483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824" r="11824"/>
          <a:stretch>
            <a:fillRect/>
          </a:stretch>
        </p:blipFill>
        <p:spPr>
          <a:xfrm>
            <a:off x="9156526" y="1508758"/>
            <a:ext cx="1789134" cy="3107046"/>
          </a:xfrm>
        </p:spPr>
      </p:pic>
    </p:spTree>
    <p:extLst>
      <p:ext uri="{BB962C8B-B14F-4D97-AF65-F5344CB8AC3E}">
        <p14:creationId xmlns:p14="http://schemas.microsoft.com/office/powerpoint/2010/main" val="199855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3E35-2C52-EB99-7585-7F0C0428FFD3}"/>
              </a:ext>
            </a:extLst>
          </p:cNvPr>
          <p:cNvSpPr>
            <a:spLocks noGrp="1"/>
          </p:cNvSpPr>
          <p:nvPr>
            <p:ph type="title"/>
          </p:nvPr>
        </p:nvSpPr>
        <p:spPr/>
        <p:txBody>
          <a:bodyPr/>
          <a:lstStyle/>
          <a:p>
            <a:r>
              <a:rPr lang="en-US" dirty="0"/>
              <a:t>Yuan Ting, Ph.D.</a:t>
            </a:r>
          </a:p>
        </p:txBody>
      </p:sp>
      <p:sp>
        <p:nvSpPr>
          <p:cNvPr id="3" name="Text Placeholder 2">
            <a:extLst>
              <a:ext uri="{FF2B5EF4-FFF2-40B4-BE49-F238E27FC236}">
                <a16:creationId xmlns:a16="http://schemas.microsoft.com/office/drawing/2014/main" id="{55483C81-6253-47AA-11F9-9715A6EF22D5}"/>
              </a:ext>
            </a:extLst>
          </p:cNvPr>
          <p:cNvSpPr>
            <a:spLocks noGrp="1"/>
          </p:cNvSpPr>
          <p:nvPr>
            <p:ph type="body" idx="1"/>
          </p:nvPr>
        </p:nvSpPr>
        <p:spPr/>
        <p:txBody>
          <a:bodyPr>
            <a:noAutofit/>
          </a:bodyPr>
          <a:lstStyle/>
          <a:p>
            <a:r>
              <a:rPr lang="en-US" sz="2200" dirty="0">
                <a:solidFill>
                  <a:schemeClr val="accent1"/>
                </a:solidFill>
                <a:latin typeface="Aptos Display" panose="020B0004020202020204" pitchFamily="34" charset="0"/>
              </a:rPr>
              <a:t>Professor</a:t>
            </a:r>
          </a:p>
          <a:p>
            <a:r>
              <a:rPr lang="en-US" sz="2200" dirty="0">
                <a:solidFill>
                  <a:schemeClr val="accent1"/>
                </a:solidFill>
                <a:latin typeface="Aptos Display" panose="020B0004020202020204" pitchFamily="34" charset="0"/>
              </a:rPr>
              <a:t>At CSUF since 1991</a:t>
            </a:r>
          </a:p>
          <a:p>
            <a:r>
              <a:rPr lang="en-US" sz="2200" dirty="0">
                <a:solidFill>
                  <a:schemeClr val="accent1"/>
                </a:solidFill>
                <a:latin typeface="Aptos Display" panose="020B0004020202020204" pitchFamily="34" charset="0"/>
              </a:rPr>
              <a:t>Ph.D. in Political Science from Northern Illinois University</a:t>
            </a:r>
          </a:p>
          <a:p>
            <a:r>
              <a:rPr lang="en-US" sz="2200" dirty="0">
                <a:solidFill>
                  <a:schemeClr val="accent1"/>
                </a:solidFill>
                <a:latin typeface="Aptos Display" panose="020B0004020202020204" pitchFamily="34" charset="0"/>
              </a:rPr>
              <a:t>Research: Performance Assessment, Job Satisfaction</a:t>
            </a:r>
          </a:p>
          <a:p>
            <a:r>
              <a:rPr lang="en-US" sz="2200" dirty="0">
                <a:solidFill>
                  <a:schemeClr val="accent1"/>
                </a:solidFill>
                <a:latin typeface="Aptos Display" panose="020B0004020202020204" pitchFamily="34" charset="0"/>
              </a:rPr>
              <a:t>MPA Courses</a:t>
            </a:r>
          </a:p>
          <a:p>
            <a:pPr lvl="1"/>
            <a:r>
              <a:rPr lang="en-US" sz="2200" dirty="0">
                <a:solidFill>
                  <a:schemeClr val="accent4">
                    <a:lumMod val="75000"/>
                  </a:schemeClr>
                </a:solidFill>
                <a:latin typeface="Aptos Display" panose="020B0004020202020204" pitchFamily="34" charset="0"/>
              </a:rPr>
              <a:t>POSC 523 Administrative Research and Analysis </a:t>
            </a:r>
          </a:p>
          <a:p>
            <a:pPr lvl="1"/>
            <a:r>
              <a:rPr lang="en-US" sz="2200" dirty="0">
                <a:solidFill>
                  <a:schemeClr val="accent4">
                    <a:lumMod val="75000"/>
                  </a:schemeClr>
                </a:solidFill>
                <a:latin typeface="Aptos Display" panose="020B0004020202020204" pitchFamily="34" charset="0"/>
              </a:rPr>
              <a:t>POSC 526 Public Organizational Theory &amp; Behavior </a:t>
            </a:r>
          </a:p>
          <a:p>
            <a:pPr lvl="1"/>
            <a:r>
              <a:rPr lang="en-US" sz="2200" dirty="0">
                <a:solidFill>
                  <a:schemeClr val="accent4">
                    <a:lumMod val="75000"/>
                  </a:schemeClr>
                </a:solidFill>
                <a:latin typeface="Aptos Display" panose="020B0004020202020204" pitchFamily="34" charset="0"/>
              </a:rPr>
              <a:t>POSC 572 Human Resources Management for Public Organizations </a:t>
            </a:r>
          </a:p>
          <a:p>
            <a:pPr lvl="1"/>
            <a:r>
              <a:rPr lang="en-US" sz="2200" dirty="0">
                <a:solidFill>
                  <a:schemeClr val="accent4">
                    <a:lumMod val="75000"/>
                  </a:schemeClr>
                </a:solidFill>
                <a:latin typeface="Aptos Display" panose="020B0004020202020204" pitchFamily="34" charset="0"/>
              </a:rPr>
              <a:t>POSC 522 Seminar in Public Personnel Administration</a:t>
            </a:r>
          </a:p>
          <a:p>
            <a:pPr lvl="1"/>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a:p>
            <a:endParaRPr lang="en-US" sz="2200" dirty="0">
              <a:solidFill>
                <a:schemeClr val="accent1"/>
              </a:solidFill>
              <a:latin typeface="Aptos Display" panose="020B0004020202020204" pitchFamily="34" charset="0"/>
            </a:endParaRPr>
          </a:p>
        </p:txBody>
      </p:sp>
      <p:pic>
        <p:nvPicPr>
          <p:cNvPr id="5" name="Content Placeholder 3">
            <a:extLst>
              <a:ext uri="{FF2B5EF4-FFF2-40B4-BE49-F238E27FC236}">
                <a16:creationId xmlns:a16="http://schemas.microsoft.com/office/drawing/2014/main" id="{653C83B5-E2F0-173D-9472-2B7FEF45EB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11" r="21211"/>
          <a:stretch>
            <a:fillRect/>
          </a:stretch>
        </p:blipFill>
        <p:spPr>
          <a:xfrm>
            <a:off x="9238005" y="1508758"/>
            <a:ext cx="1895545" cy="3291842"/>
          </a:xfrm>
        </p:spPr>
      </p:pic>
    </p:spTree>
    <p:extLst>
      <p:ext uri="{BB962C8B-B14F-4D97-AF65-F5344CB8AC3E}">
        <p14:creationId xmlns:p14="http://schemas.microsoft.com/office/powerpoint/2010/main" val="108771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9C6B9-3C43-3ED0-01A9-DB7032B9E831}"/>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BDDDE373-2D84-C093-4952-65AA088D417C}"/>
              </a:ext>
            </a:extLst>
          </p:cNvPr>
          <p:cNvSpPr>
            <a:spLocks noGrp="1"/>
          </p:cNvSpPr>
          <p:nvPr>
            <p:ph sz="half" idx="1"/>
          </p:nvPr>
        </p:nvSpPr>
        <p:spPr/>
        <p:txBody>
          <a:bodyPr/>
          <a:lstStyle/>
          <a:p>
            <a:pPr marL="0" indent="0">
              <a:buNone/>
            </a:pPr>
            <a:r>
              <a:rPr lang="en-US" sz="1600" dirty="0">
                <a:latin typeface="Aptos Display" panose="020B0004020202020204" pitchFamily="34" charset="0"/>
              </a:rPr>
              <a:t>Career Center (</a:t>
            </a:r>
            <a:r>
              <a:rPr lang="en-US" sz="1600" dirty="0" err="1">
                <a:latin typeface="Aptos Display" panose="020B0004020202020204" pitchFamily="34" charset="0"/>
              </a:rPr>
              <a:t>Langsdorf</a:t>
            </a:r>
            <a:r>
              <a:rPr lang="en-US" sz="1600" dirty="0">
                <a:latin typeface="Aptos Display" panose="020B0004020202020204" pitchFamily="34" charset="0"/>
              </a:rPr>
              <a:t> Hall 208)</a:t>
            </a:r>
          </a:p>
          <a:p>
            <a:pPr marL="0" indent="0">
              <a:buNone/>
            </a:pPr>
            <a:r>
              <a:rPr lang="en-US" sz="1600" dirty="0">
                <a:latin typeface="Aptos Display" panose="020B0004020202020204" pitchFamily="34" charset="0"/>
                <a:hlinkClick r:id="rId2"/>
              </a:rPr>
              <a:t>http://www.fullerton.edu/career/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Children’s Center</a:t>
            </a:r>
          </a:p>
          <a:p>
            <a:pPr marL="0" indent="0">
              <a:buNone/>
            </a:pPr>
            <a:r>
              <a:rPr lang="en-US" sz="1600" dirty="0">
                <a:latin typeface="Aptos Display" panose="020B0004020202020204" pitchFamily="34" charset="0"/>
                <a:hlinkClick r:id="rId3"/>
              </a:rPr>
              <a:t>https://asi.fullerton.edu/childrens-center</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Student Wellness</a:t>
            </a:r>
          </a:p>
          <a:p>
            <a:pPr marL="0" indent="0">
              <a:buNone/>
            </a:pPr>
            <a:r>
              <a:rPr lang="en-US" sz="1600" dirty="0">
                <a:latin typeface="Aptos Display" panose="020B0004020202020204" pitchFamily="34" charset="0"/>
                <a:hlinkClick r:id="rId4"/>
              </a:rPr>
              <a:t>http://www.fullerton.edu/studentwellness/</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Disability Support Services</a:t>
            </a:r>
          </a:p>
          <a:p>
            <a:pPr marL="0" indent="0">
              <a:buNone/>
            </a:pPr>
            <a:r>
              <a:rPr lang="en-US" sz="1600" dirty="0">
                <a:latin typeface="Aptos Display" panose="020B0004020202020204" pitchFamily="34" charset="0"/>
                <a:hlinkClick r:id="rId5"/>
              </a:rPr>
              <a:t>http://www.fullerton.edu/DSS/</a:t>
            </a:r>
            <a:endParaRPr lang="en-US" sz="1600" dirty="0">
              <a:latin typeface="Aptos Display" panose="020B0004020202020204" pitchFamily="34" charset="0"/>
            </a:endParaRPr>
          </a:p>
          <a:p>
            <a:pPr marL="0" indent="0">
              <a:buNone/>
            </a:pPr>
            <a:endParaRPr lang="en-US" sz="1600" dirty="0">
              <a:latin typeface="Aptos Display" panose="020B0004020202020204" pitchFamily="34" charset="0"/>
            </a:endParaRPr>
          </a:p>
          <a:p>
            <a:endParaRPr lang="en-US" sz="1600" dirty="0">
              <a:latin typeface="Aptos Display" panose="020B0004020202020204" pitchFamily="34" charset="0"/>
            </a:endParaRPr>
          </a:p>
        </p:txBody>
      </p:sp>
      <p:sp>
        <p:nvSpPr>
          <p:cNvPr id="7" name="Content Placeholder 6">
            <a:extLst>
              <a:ext uri="{FF2B5EF4-FFF2-40B4-BE49-F238E27FC236}">
                <a16:creationId xmlns:a16="http://schemas.microsoft.com/office/drawing/2014/main" id="{FC210271-B6CA-39BE-7FEF-6E2EE39227CF}"/>
              </a:ext>
            </a:extLst>
          </p:cNvPr>
          <p:cNvSpPr>
            <a:spLocks noGrp="1"/>
          </p:cNvSpPr>
          <p:nvPr>
            <p:ph sz="half" idx="13"/>
          </p:nvPr>
        </p:nvSpPr>
        <p:spPr/>
        <p:txBody>
          <a:bodyPr/>
          <a:lstStyle/>
          <a:p>
            <a:pPr marL="0" indent="0">
              <a:buNone/>
            </a:pPr>
            <a:r>
              <a:rPr lang="en-US" sz="1600" dirty="0">
                <a:latin typeface="Aptos Display" panose="020B0004020202020204" pitchFamily="34" charset="0"/>
              </a:rPr>
              <a:t>Graduate Studies (McCarthy Hall 112)</a:t>
            </a:r>
          </a:p>
          <a:p>
            <a:pPr marL="0" indent="0">
              <a:buNone/>
            </a:pPr>
            <a:r>
              <a:rPr lang="en-US" sz="1600" dirty="0">
                <a:latin typeface="Aptos Display" panose="020B0004020202020204" pitchFamily="34" charset="0"/>
                <a:hlinkClick r:id="rId6"/>
              </a:rPr>
              <a:t>http://www.fullerton.edu/graduate/</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Graduate Student Success Center (Pollak Library South, Room 365)</a:t>
            </a:r>
          </a:p>
          <a:p>
            <a:pPr marL="0" indent="0">
              <a:buNone/>
            </a:pPr>
            <a:r>
              <a:rPr lang="en-US" sz="1600" dirty="0">
                <a:latin typeface="Aptos Display" panose="020B0004020202020204" pitchFamily="34" charset="0"/>
                <a:hlinkClick r:id="rId7"/>
              </a:rPr>
              <a:t>http://www.fullerton.edu/graduate/gssc/</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Parking and Transportation Services</a:t>
            </a:r>
          </a:p>
          <a:p>
            <a:pPr marL="0" indent="0">
              <a:buNone/>
            </a:pPr>
            <a:r>
              <a:rPr lang="en-US" sz="1600" dirty="0">
                <a:latin typeface="Aptos Display" panose="020B0004020202020204" pitchFamily="34" charset="0"/>
                <a:hlinkClick r:id="rId8"/>
              </a:rPr>
              <a:t>http://parking.fullerton.edu/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Pollak Library</a:t>
            </a:r>
          </a:p>
          <a:p>
            <a:pPr marL="0" indent="0">
              <a:buNone/>
            </a:pPr>
            <a:r>
              <a:rPr lang="en-US" sz="1600" dirty="0">
                <a:latin typeface="Aptos Display" panose="020B0004020202020204" pitchFamily="34" charset="0"/>
                <a:hlinkClick r:id="rId9"/>
              </a:rPr>
              <a:t>http://www.library.fullerton.edu/</a:t>
            </a:r>
            <a:endParaRPr lang="en-US" sz="1600" dirty="0">
              <a:latin typeface="Aptos Display" panose="020B0004020202020204" pitchFamily="34" charset="0"/>
            </a:endParaRPr>
          </a:p>
          <a:p>
            <a:pPr marL="0" indent="0">
              <a:buNone/>
            </a:pPr>
            <a:r>
              <a:rPr lang="en-US" sz="1600" dirty="0">
                <a:latin typeface="Aptos Display" panose="020B0004020202020204" pitchFamily="34" charset="0"/>
              </a:rPr>
              <a:t>SOAR Graduate Student Services</a:t>
            </a:r>
          </a:p>
          <a:p>
            <a:pPr marL="0" indent="0">
              <a:buNone/>
            </a:pPr>
            <a:r>
              <a:rPr lang="en-US" sz="1600" dirty="0">
                <a:latin typeface="Aptos Display" panose="020B0004020202020204" pitchFamily="34" charset="0"/>
                <a:hlinkClick r:id="rId10"/>
              </a:rPr>
              <a:t>http://www.fullerton.edu/graduate/soar/soar_services.php</a:t>
            </a:r>
            <a:endParaRPr lang="en-US" sz="1600" dirty="0">
              <a:latin typeface="Aptos Display" panose="020B0004020202020204" pitchFamily="34" charset="0"/>
            </a:endParaRPr>
          </a:p>
          <a:p>
            <a:endParaRPr lang="en-US" sz="1600" dirty="0">
              <a:latin typeface="Aptos Display" panose="020B0004020202020204" pitchFamily="34" charset="0"/>
            </a:endParaRPr>
          </a:p>
        </p:txBody>
      </p:sp>
    </p:spTree>
    <p:extLst>
      <p:ext uri="{BB962C8B-B14F-4D97-AF65-F5344CB8AC3E}">
        <p14:creationId xmlns:p14="http://schemas.microsoft.com/office/powerpoint/2010/main" val="30002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84F7-6EA2-8931-CD39-47667114819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4495CCA-EA93-FFD3-D408-3A1B5B9D32BD}"/>
              </a:ext>
            </a:extLst>
          </p:cNvPr>
          <p:cNvSpPr txBox="1"/>
          <p:nvPr/>
        </p:nvSpPr>
        <p:spPr>
          <a:xfrm>
            <a:off x="4848428"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About the Program</a:t>
            </a:r>
          </a:p>
        </p:txBody>
      </p:sp>
      <p:sp>
        <p:nvSpPr>
          <p:cNvPr id="11" name="TextBox 10">
            <a:extLst>
              <a:ext uri="{FF2B5EF4-FFF2-40B4-BE49-F238E27FC236}">
                <a16:creationId xmlns:a16="http://schemas.microsoft.com/office/drawing/2014/main" id="{99C233A4-2E55-D622-30C0-E22701DA84E7}"/>
              </a:ext>
            </a:extLst>
          </p:cNvPr>
          <p:cNvSpPr txBox="1"/>
          <p:nvPr/>
        </p:nvSpPr>
        <p:spPr>
          <a:xfrm>
            <a:off x="4848427"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Discover the key details of the MPA program.</a:t>
            </a:r>
            <a:endParaRPr lang="en-US" sz="1400" dirty="0">
              <a:solidFill>
                <a:schemeClr val="tx2"/>
              </a:solidFill>
              <a:latin typeface="Aptos Display" panose="020B0004020202020204" pitchFamily="34" charset="0"/>
            </a:endParaRPr>
          </a:p>
        </p:txBody>
      </p:sp>
      <p:sp>
        <p:nvSpPr>
          <p:cNvPr id="21" name="TextBox 20">
            <a:extLst>
              <a:ext uri="{FF2B5EF4-FFF2-40B4-BE49-F238E27FC236}">
                <a16:creationId xmlns:a16="http://schemas.microsoft.com/office/drawing/2014/main" id="{5A39D53C-4A9D-9FDB-703C-2ED7A97C12B6}"/>
              </a:ext>
            </a:extLst>
          </p:cNvPr>
          <p:cNvSpPr txBox="1"/>
          <p:nvPr/>
        </p:nvSpPr>
        <p:spPr>
          <a:xfrm>
            <a:off x="0" y="457199"/>
            <a:ext cx="12192000" cy="938967"/>
          </a:xfrm>
          <a:prstGeom prst="rect">
            <a:avLst/>
          </a:prstGeom>
          <a:noFill/>
        </p:spPr>
        <p:txBody>
          <a:bodyPr wrap="square" rtlCol="0" anchor="ctr" anchorCtr="0">
            <a:noAutofit/>
          </a:bodyPr>
          <a:lstStyle/>
          <a:p>
            <a:pPr algn="ctr"/>
            <a:r>
              <a:rPr lang="en-US" sz="4400" b="1" dirty="0">
                <a:latin typeface="Aptos Display" panose="020B0004020202020204" pitchFamily="34" charset="0"/>
              </a:rPr>
              <a:t>MPA Orientation Agenda</a:t>
            </a:r>
          </a:p>
        </p:txBody>
      </p:sp>
      <p:sp>
        <p:nvSpPr>
          <p:cNvPr id="3" name="TextBox 2">
            <a:extLst>
              <a:ext uri="{FF2B5EF4-FFF2-40B4-BE49-F238E27FC236}">
                <a16:creationId xmlns:a16="http://schemas.microsoft.com/office/drawing/2014/main" id="{9B0BCD41-2202-A041-1006-21C1B04E8E40}"/>
              </a:ext>
            </a:extLst>
          </p:cNvPr>
          <p:cNvSpPr txBox="1"/>
          <p:nvPr/>
        </p:nvSpPr>
        <p:spPr>
          <a:xfrm>
            <a:off x="7120524"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Breakout Groups</a:t>
            </a:r>
          </a:p>
        </p:txBody>
      </p:sp>
      <p:sp>
        <p:nvSpPr>
          <p:cNvPr id="4" name="TextBox 3">
            <a:extLst>
              <a:ext uri="{FF2B5EF4-FFF2-40B4-BE49-F238E27FC236}">
                <a16:creationId xmlns:a16="http://schemas.microsoft.com/office/drawing/2014/main" id="{7628FE04-CA23-2354-C50A-775A8CEB8D76}"/>
              </a:ext>
            </a:extLst>
          </p:cNvPr>
          <p:cNvSpPr txBox="1"/>
          <p:nvPr/>
        </p:nvSpPr>
        <p:spPr>
          <a:xfrm>
            <a:off x="7125245"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New students meet with the program director to discuss program expectations. </a:t>
            </a:r>
          </a:p>
          <a:p>
            <a:pPr algn="ctr"/>
            <a:endParaRPr lang="en-US" sz="1400" dirty="0">
              <a:latin typeface="Aptos Display" panose="020B0004020202020204" pitchFamily="34" charset="0"/>
            </a:endParaRPr>
          </a:p>
          <a:p>
            <a:pPr algn="ctr"/>
            <a:r>
              <a:rPr lang="en-US" sz="1400" dirty="0">
                <a:latin typeface="Aptos Display" panose="020B0004020202020204" pitchFamily="34" charset="0"/>
              </a:rPr>
              <a:t>Guests meet with faculty and recent alumni</a:t>
            </a:r>
          </a:p>
        </p:txBody>
      </p:sp>
      <p:sp>
        <p:nvSpPr>
          <p:cNvPr id="14" name="TextBox 13">
            <a:extLst>
              <a:ext uri="{FF2B5EF4-FFF2-40B4-BE49-F238E27FC236}">
                <a16:creationId xmlns:a16="http://schemas.microsoft.com/office/drawing/2014/main" id="{603FEE4B-D56D-8889-92A5-6D3BC4BBD100}"/>
              </a:ext>
            </a:extLst>
          </p:cNvPr>
          <p:cNvSpPr txBox="1"/>
          <p:nvPr/>
        </p:nvSpPr>
        <p:spPr>
          <a:xfrm>
            <a:off x="9395033"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Wrap Up</a:t>
            </a:r>
          </a:p>
        </p:txBody>
      </p:sp>
      <p:sp>
        <p:nvSpPr>
          <p:cNvPr id="17" name="TextBox 16">
            <a:extLst>
              <a:ext uri="{FF2B5EF4-FFF2-40B4-BE49-F238E27FC236}">
                <a16:creationId xmlns:a16="http://schemas.microsoft.com/office/drawing/2014/main" id="{BD276F98-CC1A-9B4C-A152-53D501D0D655}"/>
              </a:ext>
            </a:extLst>
          </p:cNvPr>
          <p:cNvSpPr txBox="1"/>
          <p:nvPr/>
        </p:nvSpPr>
        <p:spPr>
          <a:xfrm>
            <a:off x="9393952"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Review the day’s key points and clarify any final questions. Network with peers.</a:t>
            </a:r>
            <a:endParaRPr lang="en-US" sz="1400" dirty="0">
              <a:solidFill>
                <a:schemeClr val="tx2"/>
              </a:solidFill>
              <a:latin typeface="Aptos Display" panose="020B0004020202020204" pitchFamily="34" charset="0"/>
            </a:endParaRPr>
          </a:p>
        </p:txBody>
      </p:sp>
      <p:sp>
        <p:nvSpPr>
          <p:cNvPr id="18" name="TextBox 17">
            <a:extLst>
              <a:ext uri="{FF2B5EF4-FFF2-40B4-BE49-F238E27FC236}">
                <a16:creationId xmlns:a16="http://schemas.microsoft.com/office/drawing/2014/main" id="{453BB1BD-3C71-C9EF-BEF5-0EC67567690F}"/>
              </a:ext>
            </a:extLst>
          </p:cNvPr>
          <p:cNvSpPr txBox="1"/>
          <p:nvPr/>
        </p:nvSpPr>
        <p:spPr>
          <a:xfrm>
            <a:off x="2582429"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Introductions</a:t>
            </a:r>
          </a:p>
        </p:txBody>
      </p:sp>
      <p:sp>
        <p:nvSpPr>
          <p:cNvPr id="20" name="TextBox 19">
            <a:extLst>
              <a:ext uri="{FF2B5EF4-FFF2-40B4-BE49-F238E27FC236}">
                <a16:creationId xmlns:a16="http://schemas.microsoft.com/office/drawing/2014/main" id="{3AF0FFF8-4F35-FAE3-8A7E-D5EFE1F10055}"/>
              </a:ext>
            </a:extLst>
          </p:cNvPr>
          <p:cNvSpPr txBox="1"/>
          <p:nvPr/>
        </p:nvSpPr>
        <p:spPr>
          <a:xfrm>
            <a:off x="2569448"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Meet your peers and faculty to start building connections.</a:t>
            </a:r>
            <a:endParaRPr lang="en-US" sz="1400" dirty="0">
              <a:solidFill>
                <a:schemeClr val="tx2"/>
              </a:solidFill>
              <a:latin typeface="Aptos Display" panose="020B0004020202020204" pitchFamily="34" charset="0"/>
            </a:endParaRPr>
          </a:p>
        </p:txBody>
      </p:sp>
      <p:sp>
        <p:nvSpPr>
          <p:cNvPr id="22" name="TextBox 21">
            <a:extLst>
              <a:ext uri="{FF2B5EF4-FFF2-40B4-BE49-F238E27FC236}">
                <a16:creationId xmlns:a16="http://schemas.microsoft.com/office/drawing/2014/main" id="{B1B777D1-5C39-2C04-1CF2-96B437F89FF8}"/>
              </a:ext>
            </a:extLst>
          </p:cNvPr>
          <p:cNvSpPr txBox="1"/>
          <p:nvPr/>
        </p:nvSpPr>
        <p:spPr>
          <a:xfrm>
            <a:off x="288047" y="3770194"/>
            <a:ext cx="2266544" cy="456037"/>
          </a:xfrm>
          <a:prstGeom prst="rect">
            <a:avLst/>
          </a:prstGeom>
          <a:noFill/>
        </p:spPr>
        <p:txBody>
          <a:bodyPr wrap="square" rtlCol="0" anchor="ctr" anchorCtr="0">
            <a:noAutofit/>
          </a:bodyPr>
          <a:lstStyle/>
          <a:p>
            <a:pPr algn="ctr"/>
            <a:r>
              <a:rPr lang="en-US" sz="2400" b="1" dirty="0">
                <a:latin typeface="Aptos Display" panose="020B0004020202020204" pitchFamily="34" charset="0"/>
              </a:rPr>
              <a:t>Welcome</a:t>
            </a:r>
          </a:p>
        </p:txBody>
      </p:sp>
      <p:sp>
        <p:nvSpPr>
          <p:cNvPr id="23" name="TextBox 22">
            <a:extLst>
              <a:ext uri="{FF2B5EF4-FFF2-40B4-BE49-F238E27FC236}">
                <a16:creationId xmlns:a16="http://schemas.microsoft.com/office/drawing/2014/main" id="{EB7E6023-7D17-2EF0-2124-064E94947C3A}"/>
              </a:ext>
            </a:extLst>
          </p:cNvPr>
          <p:cNvSpPr txBox="1"/>
          <p:nvPr/>
        </p:nvSpPr>
        <p:spPr>
          <a:xfrm>
            <a:off x="288046" y="4226231"/>
            <a:ext cx="2268707" cy="1862202"/>
          </a:xfrm>
          <a:prstGeom prst="rect">
            <a:avLst/>
          </a:prstGeom>
          <a:noFill/>
        </p:spPr>
        <p:txBody>
          <a:bodyPr wrap="square" lIns="182880" rIns="182880" rtlCol="0" anchor="ctr" anchorCtr="0">
            <a:noAutofit/>
          </a:bodyPr>
          <a:lstStyle/>
          <a:p>
            <a:pPr algn="ctr"/>
            <a:r>
              <a:rPr lang="en-US" sz="1400" dirty="0">
                <a:latin typeface="Aptos Display" panose="020B0004020202020204" pitchFamily="34" charset="0"/>
              </a:rPr>
              <a:t>Start the day with a warm welcome and an overview of what’s ahead.</a:t>
            </a:r>
            <a:endParaRPr lang="en-US" sz="1400" dirty="0">
              <a:solidFill>
                <a:schemeClr val="tx2"/>
              </a:solidFill>
              <a:latin typeface="Aptos Display" panose="020B0004020202020204" pitchFamily="34" charset="0"/>
            </a:endParaRPr>
          </a:p>
        </p:txBody>
      </p:sp>
      <p:pic>
        <p:nvPicPr>
          <p:cNvPr id="5" name="Picture Placeholder 4" descr="A book with a picture of a person shaking hands&#10;&#10;Description automatically generated">
            <a:extLst>
              <a:ext uri="{FF2B5EF4-FFF2-40B4-BE49-F238E27FC236}">
                <a16:creationId xmlns:a16="http://schemas.microsoft.com/office/drawing/2014/main" id="{301428A7-127D-A138-041B-C993EFAEC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Placeholder 8" descr="A group of people sitting at tables&#10;&#10;Description automatically generated">
            <a:extLst>
              <a:ext uri="{FF2B5EF4-FFF2-40B4-BE49-F238E27FC236}">
                <a16:creationId xmlns:a16="http://schemas.microsoft.com/office/drawing/2014/main" id="{ACB0C255-7774-A3C6-7FEB-6FFAF7EE310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7" name="Picture Placeholder 26" descr="A circle with many objects in it&#10;&#10;Description automatically generated">
            <a:extLst>
              <a:ext uri="{FF2B5EF4-FFF2-40B4-BE49-F238E27FC236}">
                <a16:creationId xmlns:a16="http://schemas.microsoft.com/office/drawing/2014/main" id="{F1594C12-985F-39F2-8E04-C24B3CDC7ABF}"/>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pic>
        <p:nvPicPr>
          <p:cNvPr id="29" name="Picture Placeholder 28" descr="A group of people sitting around a table&#10;&#10;Description automatically generated">
            <a:extLst>
              <a:ext uri="{FF2B5EF4-FFF2-40B4-BE49-F238E27FC236}">
                <a16:creationId xmlns:a16="http://schemas.microsoft.com/office/drawing/2014/main" id="{8D1DCFAB-58D0-5B55-3D4C-B01791C33F0F}"/>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a:stretch>
            <a:fillRect/>
          </a:stretch>
        </p:blipFill>
        <p:spPr/>
      </p:pic>
      <p:pic>
        <p:nvPicPr>
          <p:cNvPr id="31" name="Picture Placeholder 30" descr="A hands shaking hands with a clipboard and checklist&#10;&#10;Description automatically generated">
            <a:extLst>
              <a:ext uri="{FF2B5EF4-FFF2-40B4-BE49-F238E27FC236}">
                <a16:creationId xmlns:a16="http://schemas.microsoft.com/office/drawing/2014/main" id="{9F1BE99C-43F2-CEA2-68DA-6133718B6F58}"/>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934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8464-B576-CE14-D5B1-C14F703EF0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92A5E3-6104-08EF-D2E7-34DBB39FEFFC}"/>
              </a:ext>
            </a:extLst>
          </p:cNvPr>
          <p:cNvSpPr>
            <a:spLocks noGrp="1"/>
          </p:cNvSpPr>
          <p:nvPr>
            <p:ph type="title"/>
          </p:nvPr>
        </p:nvSpPr>
        <p:spPr/>
        <p:txBody>
          <a:bodyPr/>
          <a:lstStyle/>
          <a:p>
            <a:r>
              <a:rPr lang="en-US" dirty="0">
                <a:latin typeface="Aptos Display" panose="020B0004020202020204" pitchFamily="34" charset="0"/>
              </a:rPr>
              <a:t>Campus Resources and Support</a:t>
            </a:r>
          </a:p>
        </p:txBody>
      </p:sp>
      <p:sp>
        <p:nvSpPr>
          <p:cNvPr id="6" name="Content Placeholder 5">
            <a:extLst>
              <a:ext uri="{FF2B5EF4-FFF2-40B4-BE49-F238E27FC236}">
                <a16:creationId xmlns:a16="http://schemas.microsoft.com/office/drawing/2014/main" id="{8E5899A9-4EB1-98BC-8005-5189E6E814BD}"/>
              </a:ext>
            </a:extLst>
          </p:cNvPr>
          <p:cNvSpPr>
            <a:spLocks noGrp="1"/>
          </p:cNvSpPr>
          <p:nvPr>
            <p:ph sz="half" idx="1"/>
          </p:nvPr>
        </p:nvSpPr>
        <p:spPr/>
        <p:txBody>
          <a:bodyPr/>
          <a:lstStyle/>
          <a:p>
            <a:pPr marL="0" indent="0">
              <a:buNone/>
            </a:pPr>
            <a:r>
              <a:rPr lang="en-US" sz="1600" dirty="0"/>
              <a:t>Titan Dreamers Resource Center</a:t>
            </a:r>
          </a:p>
          <a:p>
            <a:pPr marL="0" indent="0">
              <a:buNone/>
            </a:pPr>
            <a:r>
              <a:rPr lang="en-US" sz="1600" dirty="0">
                <a:hlinkClick r:id="rId2"/>
              </a:rPr>
              <a:t>http://www.fullerton.edu/tdrc/</a:t>
            </a:r>
            <a:endParaRPr lang="en-US" sz="1600" dirty="0"/>
          </a:p>
          <a:p>
            <a:pPr marL="0" indent="0">
              <a:buNone/>
            </a:pPr>
            <a:r>
              <a:rPr lang="en-US" sz="1600" dirty="0"/>
              <a:t>Titan Shops</a:t>
            </a:r>
          </a:p>
          <a:p>
            <a:pPr marL="0" indent="0">
              <a:buNone/>
            </a:pPr>
            <a:r>
              <a:rPr lang="en-US" sz="1600" dirty="0">
                <a:hlinkClick r:id="rId3"/>
              </a:rPr>
              <a:t>http://www.titanbookstore.com/home.aspx</a:t>
            </a:r>
            <a:endParaRPr lang="en-US" sz="1600" dirty="0"/>
          </a:p>
          <a:p>
            <a:pPr marL="0" indent="0">
              <a:buNone/>
            </a:pPr>
            <a:r>
              <a:rPr lang="en-US" sz="1600" dirty="0" err="1"/>
              <a:t>TitanCard</a:t>
            </a:r>
            <a:r>
              <a:rPr lang="en-US" sz="1600" dirty="0"/>
              <a:t> (Pollak Library 1st Floor – South Wing)</a:t>
            </a:r>
          </a:p>
          <a:p>
            <a:pPr marL="0" indent="0">
              <a:buNone/>
            </a:pPr>
            <a:r>
              <a:rPr lang="en-US" sz="1600" dirty="0">
                <a:hlinkClick r:id="rId4"/>
              </a:rPr>
              <a:t>http://www.fullerton.edu/IT/services/TitanCard/</a:t>
            </a:r>
            <a:endParaRPr lang="en-US" sz="1600" dirty="0"/>
          </a:p>
          <a:p>
            <a:pPr marL="0" indent="0">
              <a:buNone/>
            </a:pPr>
            <a:r>
              <a:rPr lang="en-US" sz="1600" dirty="0" err="1"/>
              <a:t>Tuffy’s</a:t>
            </a:r>
            <a:r>
              <a:rPr lang="en-US" sz="1600" dirty="0"/>
              <a:t> Basic Needs Services</a:t>
            </a:r>
          </a:p>
          <a:p>
            <a:pPr marL="0" indent="0">
              <a:buNone/>
            </a:pPr>
            <a:r>
              <a:rPr lang="en-US" sz="1600" dirty="0">
                <a:hlinkClick r:id="rId5"/>
              </a:rPr>
              <a:t>http://www.fullerton.edu/deanofstudents/tuffys_basic_needs/index.php</a:t>
            </a:r>
            <a:endParaRPr lang="en-US" sz="1600" dirty="0"/>
          </a:p>
          <a:p>
            <a:pPr marL="0" indent="0">
              <a:buNone/>
            </a:pPr>
            <a:r>
              <a:rPr lang="en-US" sz="1600" dirty="0"/>
              <a:t>Veterans Resource Center</a:t>
            </a:r>
          </a:p>
          <a:p>
            <a:pPr marL="0" indent="0">
              <a:buNone/>
            </a:pPr>
            <a:r>
              <a:rPr lang="en-US" sz="1600" dirty="0">
                <a:hlinkClick r:id="rId6"/>
              </a:rPr>
              <a:t>http://www.fullerton.edu/veterans/</a:t>
            </a:r>
            <a:endParaRPr lang="en-US" sz="1600" dirty="0"/>
          </a:p>
        </p:txBody>
      </p:sp>
      <p:sp>
        <p:nvSpPr>
          <p:cNvPr id="7" name="Content Placeholder 6">
            <a:extLst>
              <a:ext uri="{FF2B5EF4-FFF2-40B4-BE49-F238E27FC236}">
                <a16:creationId xmlns:a16="http://schemas.microsoft.com/office/drawing/2014/main" id="{38084854-97E5-F712-73E3-459CD81A52AD}"/>
              </a:ext>
            </a:extLst>
          </p:cNvPr>
          <p:cNvSpPr>
            <a:spLocks noGrp="1"/>
          </p:cNvSpPr>
          <p:nvPr>
            <p:ph sz="half" idx="13"/>
          </p:nvPr>
        </p:nvSpPr>
        <p:spPr/>
        <p:txBody>
          <a:bodyPr/>
          <a:lstStyle/>
          <a:p>
            <a:pPr marL="0" indent="0">
              <a:buNone/>
            </a:pPr>
            <a:endParaRPr lang="en-US" sz="1600" dirty="0"/>
          </a:p>
          <a:p>
            <a:pPr marL="0" indent="0">
              <a:buNone/>
            </a:pPr>
            <a:r>
              <a:rPr lang="en-US" sz="1600" dirty="0" err="1"/>
              <a:t>WoMen’s</a:t>
            </a:r>
            <a:r>
              <a:rPr lang="en-US" sz="1600" dirty="0"/>
              <a:t> Center</a:t>
            </a:r>
          </a:p>
          <a:p>
            <a:pPr marL="0" indent="0">
              <a:buNone/>
            </a:pPr>
            <a:r>
              <a:rPr lang="en-US" sz="1600" dirty="0">
                <a:hlinkClick r:id="rId7"/>
              </a:rPr>
              <a:t>http://www.fullerton.edu/womenscenter/</a:t>
            </a:r>
            <a:endParaRPr lang="en-US" sz="1600" dirty="0"/>
          </a:p>
          <a:p>
            <a:pPr marL="0" indent="0">
              <a:buNone/>
            </a:pPr>
            <a:r>
              <a:rPr lang="en-US" sz="1600" dirty="0"/>
              <a:t>Computer Labs</a:t>
            </a:r>
          </a:p>
          <a:p>
            <a:pPr marL="0" indent="0">
              <a:buNone/>
            </a:pPr>
            <a:r>
              <a:rPr lang="en-US" sz="1600" dirty="0">
                <a:hlinkClick r:id="rId8"/>
              </a:rPr>
              <a:t>http://www.fullerton.edu/STS/computer_labs/</a:t>
            </a:r>
            <a:endParaRPr lang="en-US" sz="1600" dirty="0"/>
          </a:p>
          <a:p>
            <a:pPr marL="0" indent="0">
              <a:buNone/>
            </a:pPr>
            <a:r>
              <a:rPr lang="en-US" sz="1600" dirty="0"/>
              <a:t>Career Center (</a:t>
            </a:r>
            <a:r>
              <a:rPr lang="en-US" sz="1600" dirty="0" err="1"/>
              <a:t>Langsdorf</a:t>
            </a:r>
            <a:r>
              <a:rPr lang="en-US" sz="1600" dirty="0"/>
              <a:t> Hall 208)</a:t>
            </a:r>
          </a:p>
          <a:p>
            <a:pPr marL="0" indent="0">
              <a:buNone/>
            </a:pPr>
            <a:r>
              <a:rPr lang="en-US" sz="1600" dirty="0">
                <a:hlinkClick r:id="rId9"/>
              </a:rPr>
              <a:t>http://www.fullerton.edu/career/</a:t>
            </a:r>
            <a:endParaRPr lang="en-US" sz="1600" dirty="0"/>
          </a:p>
          <a:p>
            <a:pPr marL="0" indent="0">
              <a:buNone/>
            </a:pPr>
            <a:r>
              <a:rPr lang="en-US" sz="1600" dirty="0"/>
              <a:t>Office of Financial Aid (Gordon Hall 146)</a:t>
            </a:r>
          </a:p>
          <a:p>
            <a:pPr marL="0" indent="0">
              <a:buNone/>
            </a:pPr>
            <a:r>
              <a:rPr lang="en-US" sz="1600" dirty="0">
                <a:hlinkClick r:id="rId10"/>
              </a:rPr>
              <a:t>http://www.fullerton.edu/financialaid/</a:t>
            </a:r>
            <a:endParaRPr lang="en-US" sz="1600" dirty="0"/>
          </a:p>
        </p:txBody>
      </p:sp>
    </p:spTree>
    <p:extLst>
      <p:ext uri="{BB962C8B-B14F-4D97-AF65-F5344CB8AC3E}">
        <p14:creationId xmlns:p14="http://schemas.microsoft.com/office/powerpoint/2010/main" val="148360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E1BF9F-3461-24D5-F85B-28C253049922}"/>
              </a:ext>
            </a:extLst>
          </p:cNvPr>
          <p:cNvSpPr>
            <a:spLocks noGrp="1"/>
          </p:cNvSpPr>
          <p:nvPr>
            <p:ph type="title"/>
          </p:nvPr>
        </p:nvSpPr>
        <p:spPr>
          <a:xfrm>
            <a:off x="457200" y="457200"/>
            <a:ext cx="3606800" cy="1302012"/>
          </a:xfrm>
        </p:spPr>
        <p:txBody>
          <a:bodyPr/>
          <a:lstStyle/>
          <a:p>
            <a:r>
              <a:rPr lang="en-US" sz="4000" dirty="0">
                <a:latin typeface="Aptos Display" panose="020B0004020202020204" pitchFamily="34" charset="0"/>
              </a:rPr>
              <a:t>Time for a Break</a:t>
            </a:r>
          </a:p>
        </p:txBody>
      </p:sp>
      <p:pic>
        <p:nvPicPr>
          <p:cNvPr id="4" name="Picture Placeholder 3" descr="A group of people in a room&#10;&#10;Description automatically generated">
            <a:extLst>
              <a:ext uri="{FF2B5EF4-FFF2-40B4-BE49-F238E27FC236}">
                <a16:creationId xmlns:a16="http://schemas.microsoft.com/office/drawing/2014/main" id="{90A093CF-CC8E-1FD2-D231-38FC88C9D8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656" b="13657"/>
          <a:stretch/>
        </p:blipFill>
        <p:spPr>
          <a:xfrm>
            <a:off x="4292600" y="457201"/>
            <a:ext cx="7434366" cy="5403850"/>
          </a:xfrm>
          <a:noFill/>
        </p:spPr>
      </p:pic>
      <p:graphicFrame>
        <p:nvGraphicFramePr>
          <p:cNvPr id="5" name="Diagram 4">
            <a:extLst>
              <a:ext uri="{FF2B5EF4-FFF2-40B4-BE49-F238E27FC236}">
                <a16:creationId xmlns:a16="http://schemas.microsoft.com/office/drawing/2014/main" id="{BAC8A439-6B19-14E3-11AD-FDA5F123C6FF}"/>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2485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EC87-F78F-B0F7-0964-D7063C2AD4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0C95F4B-AB64-5805-5B50-B4D8E5EE61CE}"/>
              </a:ext>
            </a:extLst>
          </p:cNvPr>
          <p:cNvSpPr>
            <a:spLocks noGrp="1"/>
          </p:cNvSpPr>
          <p:nvPr>
            <p:ph type="subTitle" idx="1"/>
          </p:nvPr>
        </p:nvSpPr>
        <p:spPr>
          <a:xfrm>
            <a:off x="1424965" y="4000206"/>
            <a:ext cx="8962471" cy="1474521"/>
          </a:xfrm>
        </p:spPr>
        <p:txBody>
          <a:bodyPr/>
          <a:lstStyle/>
          <a:p>
            <a:r>
              <a:rPr lang="en-US" sz="4400" dirty="0">
                <a:latin typeface="Aptos" panose="020B0004020202020204" pitchFamily="34" charset="0"/>
              </a:rPr>
              <a:t>Academic Information</a:t>
            </a:r>
          </a:p>
        </p:txBody>
      </p:sp>
      <p:sp>
        <p:nvSpPr>
          <p:cNvPr id="5" name="Text Placeholder 4">
            <a:extLst>
              <a:ext uri="{FF2B5EF4-FFF2-40B4-BE49-F238E27FC236}">
                <a16:creationId xmlns:a16="http://schemas.microsoft.com/office/drawing/2014/main" id="{70B73F51-E373-D136-8E15-6B2C58E915CA}"/>
              </a:ext>
            </a:extLst>
          </p:cNvPr>
          <p:cNvSpPr>
            <a:spLocks noGrp="1"/>
          </p:cNvSpPr>
          <p:nvPr>
            <p:ph type="body" sz="quarter" idx="10"/>
          </p:nvPr>
        </p:nvSpPr>
        <p:spPr>
          <a:xfrm>
            <a:off x="1424965" y="5727152"/>
            <a:ext cx="3760809" cy="487825"/>
          </a:xfrm>
        </p:spPr>
        <p:txBody>
          <a:bodyPr/>
          <a:lstStyle/>
          <a:p>
            <a:r>
              <a:rPr lang="en-US" sz="2000" dirty="0">
                <a:latin typeface="Aptos" panose="020B0004020202020204" pitchFamily="34" charset="0"/>
              </a:rPr>
              <a:t>August 17, 2024 | Gordon Hall 335</a:t>
            </a:r>
          </a:p>
        </p:txBody>
      </p:sp>
      <p:sp>
        <p:nvSpPr>
          <p:cNvPr id="7" name="Title 6">
            <a:extLst>
              <a:ext uri="{FF2B5EF4-FFF2-40B4-BE49-F238E27FC236}">
                <a16:creationId xmlns:a16="http://schemas.microsoft.com/office/drawing/2014/main" id="{7E0672F2-4A43-C401-12F7-EEA92F98E132}"/>
              </a:ext>
            </a:extLst>
          </p:cNvPr>
          <p:cNvSpPr>
            <a:spLocks noGrp="1"/>
          </p:cNvSpPr>
          <p:nvPr>
            <p:ph type="ctrTitle"/>
          </p:nvPr>
        </p:nvSpPr>
        <p:spPr>
          <a:xfrm>
            <a:off x="1424966" y="2103178"/>
            <a:ext cx="7595466" cy="1644603"/>
          </a:xfrm>
        </p:spPr>
        <p:txBody>
          <a:bodyPr>
            <a:noAutofit/>
          </a:bodyPr>
          <a:lstStyle/>
          <a:p>
            <a:br>
              <a:rPr lang="en-US" sz="6600" dirty="0">
                <a:latin typeface="Aptos" panose="020B0004020202020204" pitchFamily="34" charset="0"/>
              </a:rPr>
            </a:br>
            <a:r>
              <a:rPr lang="en-US" sz="6600" dirty="0">
                <a:latin typeface="Aptos" panose="020B0004020202020204" pitchFamily="34" charset="0"/>
              </a:rPr>
              <a:t>MPA Orientation</a:t>
            </a:r>
          </a:p>
        </p:txBody>
      </p:sp>
      <p:sp>
        <p:nvSpPr>
          <p:cNvPr id="2" name="Rectangle 1">
            <a:extLst>
              <a:ext uri="{FF2B5EF4-FFF2-40B4-BE49-F238E27FC236}">
                <a16:creationId xmlns:a16="http://schemas.microsoft.com/office/drawing/2014/main" id="{186668D7-CD28-0A04-64B9-4930E1A7A696}"/>
              </a:ext>
              <a:ext uri="{C183D7F6-B498-43B3-948B-1728B52AA6E4}">
                <adec:decorative xmlns:adec="http://schemas.microsoft.com/office/drawing/2017/decorative" val="1"/>
              </a:ext>
            </a:extLst>
          </p:cNvPr>
          <p:cNvSpPr/>
          <p:nvPr/>
        </p:nvSpPr>
        <p:spPr>
          <a:xfrm>
            <a:off x="0" y="6720840"/>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ptos" panose="020B0004020202020204" pitchFamily="34" charset="0"/>
            </a:endParaRPr>
          </a:p>
        </p:txBody>
      </p:sp>
      <p:sp>
        <p:nvSpPr>
          <p:cNvPr id="4" name="Rectangle 3">
            <a:extLst>
              <a:ext uri="{FF2B5EF4-FFF2-40B4-BE49-F238E27FC236}">
                <a16:creationId xmlns:a16="http://schemas.microsoft.com/office/drawing/2014/main" id="{7341602D-5CC3-EFF6-AAD2-12B45B716BC0}"/>
              </a:ext>
              <a:ext uri="{C183D7F6-B498-43B3-948B-1728B52AA6E4}">
                <adec:decorative xmlns:adec="http://schemas.microsoft.com/office/drawing/2017/decorative" val="1"/>
              </a:ext>
            </a:extLst>
          </p:cNvPr>
          <p:cNvSpPr/>
          <p:nvPr/>
        </p:nvSpPr>
        <p:spPr>
          <a:xfrm>
            <a:off x="10554814" y="6720839"/>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ptos" panose="020B0004020202020204" pitchFamily="34" charset="0"/>
            </a:endParaRPr>
          </a:p>
        </p:txBody>
      </p:sp>
      <p:pic>
        <p:nvPicPr>
          <p:cNvPr id="6" name="Graphic 5">
            <a:extLst>
              <a:ext uri="{FF2B5EF4-FFF2-40B4-BE49-F238E27FC236}">
                <a16:creationId xmlns:a16="http://schemas.microsoft.com/office/drawing/2014/main" id="{8860A70B-6E54-F194-BDE5-95428961B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7437" y="6720838"/>
            <a:ext cx="180975" cy="13715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4F894AEC-3909-54CE-5AE7-D5E6B478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12" y="5534645"/>
            <a:ext cx="4838700" cy="779637"/>
          </a:xfrm>
          <a:prstGeom prst="rect">
            <a:avLst/>
          </a:prstGeom>
        </p:spPr>
      </p:pic>
    </p:spTree>
    <p:extLst>
      <p:ext uri="{BB962C8B-B14F-4D97-AF65-F5344CB8AC3E}">
        <p14:creationId xmlns:p14="http://schemas.microsoft.com/office/powerpoint/2010/main" val="61520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Program</a:t>
            </a: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Total Units: 36 (12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Prerequisites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Core courses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Concentration</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Electives</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Internship (only required for students without public sector experience)</a:t>
            </a:r>
          </a:p>
          <a:p>
            <a:pPr marL="342900" indent="-342900">
              <a:buFont typeface="Arial" panose="020B0604020202020204" pitchFamily="34" charset="0"/>
              <a:buChar char="•"/>
            </a:pPr>
            <a:r>
              <a:rPr lang="en-US" sz="2400" dirty="0">
                <a:solidFill>
                  <a:schemeClr val="accent1"/>
                </a:solidFill>
                <a:latin typeface="Aptos Display" panose="020B0004020202020204" pitchFamily="34" charset="0"/>
              </a:rPr>
              <a:t>Comprehensive Exam</a:t>
            </a:r>
          </a:p>
        </p:txBody>
      </p:sp>
    </p:spTree>
    <p:extLst>
      <p:ext uri="{BB962C8B-B14F-4D97-AF65-F5344CB8AC3E}">
        <p14:creationId xmlns:p14="http://schemas.microsoft.com/office/powerpoint/2010/main" val="28029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Prerequisites</a:t>
            </a:r>
          </a:p>
        </p:txBody>
      </p:sp>
      <p:sp>
        <p:nvSpPr>
          <p:cNvPr id="3" name="Content Placeholder 2"/>
          <p:cNvSpPr>
            <a:spLocks noGrp="1"/>
          </p:cNvSpPr>
          <p:nvPr>
            <p:ph idx="1"/>
          </p:nvPr>
        </p:nvSpPr>
        <p:spPr>
          <a:xfrm>
            <a:off x="609600" y="1295401"/>
            <a:ext cx="10820400" cy="4830763"/>
          </a:xfrm>
        </p:spPr>
        <p:txBody>
          <a:bodyPr>
            <a:noAutofit/>
          </a:bodyPr>
          <a:lstStyle/>
          <a:p>
            <a:pPr marL="514350" indent="-514350">
              <a:buFont typeface="+mj-lt"/>
              <a:buAutoNum type="arabicPeriod"/>
            </a:pPr>
            <a:r>
              <a:rPr lang="en-US" sz="2400" dirty="0">
                <a:latin typeface="Aptos Display" panose="020B0004020202020204" pitchFamily="34" charset="0"/>
              </a:rPr>
              <a:t>American Government or US History (must be completed before you begin program)</a:t>
            </a:r>
          </a:p>
          <a:p>
            <a:pPr marL="514350" indent="-514350">
              <a:buFont typeface="+mj-lt"/>
              <a:buAutoNum type="arabicPeriod"/>
            </a:pPr>
            <a:r>
              <a:rPr lang="en-US" sz="2400" dirty="0">
                <a:latin typeface="Aptos Display" panose="020B0004020202020204" pitchFamily="34" charset="0"/>
              </a:rPr>
              <a:t>Economics</a:t>
            </a:r>
          </a:p>
          <a:p>
            <a:pPr marL="514350" indent="-514350">
              <a:buFont typeface="+mj-lt"/>
              <a:buAutoNum type="arabicPeriod"/>
            </a:pPr>
            <a:r>
              <a:rPr lang="en-US" sz="2400" dirty="0">
                <a:latin typeface="Aptos Display" panose="020B0004020202020204" pitchFamily="34" charset="0"/>
              </a:rPr>
              <a:t>Statistics or Research Methods</a:t>
            </a:r>
          </a:p>
          <a:p>
            <a:pPr marL="0" indent="0">
              <a:buNone/>
            </a:pPr>
            <a:r>
              <a:rPr lang="en-US" sz="2400" dirty="0">
                <a:latin typeface="Aptos Display" panose="020B0004020202020204" pitchFamily="34" charset="0"/>
              </a:rPr>
              <a:t>Must be completed </a:t>
            </a:r>
          </a:p>
          <a:p>
            <a:pPr lvl="1"/>
            <a:r>
              <a:rPr lang="en-US" sz="2400" dirty="0">
                <a:latin typeface="Aptos Display" panose="020B0004020202020204" pitchFamily="34" charset="0"/>
              </a:rPr>
              <a:t>By the end of first year</a:t>
            </a:r>
          </a:p>
          <a:p>
            <a:pPr lvl="1"/>
            <a:r>
              <a:rPr lang="en-US" sz="2400" dirty="0">
                <a:latin typeface="Aptos Display" panose="020B0004020202020204" pitchFamily="34" charset="0"/>
              </a:rPr>
              <a:t>At an accredited college or university</a:t>
            </a:r>
          </a:p>
          <a:p>
            <a:pPr lvl="1"/>
            <a:r>
              <a:rPr lang="en-US" sz="2400" dirty="0">
                <a:latin typeface="Aptos Display" panose="020B0004020202020204" pitchFamily="34" charset="0"/>
              </a:rPr>
              <a:t>With a grade of “C” or better</a:t>
            </a:r>
          </a:p>
          <a:p>
            <a:pPr lvl="1"/>
            <a:endParaRPr lang="en-US" sz="2400" dirty="0">
              <a:latin typeface="Aptos Display" panose="020B0004020202020204" pitchFamily="34" charset="0"/>
            </a:endParaRPr>
          </a:p>
          <a:p>
            <a:pPr marL="0" indent="0">
              <a:buNone/>
            </a:pPr>
            <a:r>
              <a:rPr lang="en-US" sz="2400" dirty="0">
                <a:latin typeface="Aptos Display" panose="020B0004020202020204" pitchFamily="34" charset="0"/>
              </a:rPr>
              <a:t>When you have completed them, send transcripts to </a:t>
            </a:r>
            <a:r>
              <a:rPr lang="en-US" sz="2400" dirty="0">
                <a:latin typeface="Aptos Display" panose="020B0004020202020204" pitchFamily="34" charset="0"/>
                <a:hlinkClick r:id="rId2"/>
              </a:rPr>
              <a:t>MPAadvising@fullerton.edu</a:t>
            </a:r>
            <a:r>
              <a:rPr lang="en-US" sz="2400" dirty="0">
                <a:latin typeface="Aptos Display" panose="020B0004020202020204" pitchFamily="34" charset="0"/>
              </a:rPr>
              <a:t> </a:t>
            </a:r>
          </a:p>
          <a:p>
            <a:endParaRPr lang="en-US" sz="2400" dirty="0">
              <a:latin typeface="Aptos Display" panose="020B0004020202020204" pitchFamily="34" charset="0"/>
            </a:endParaRPr>
          </a:p>
        </p:txBody>
      </p:sp>
    </p:spTree>
    <p:extLst>
      <p:ext uri="{BB962C8B-B14F-4D97-AF65-F5344CB8AC3E}">
        <p14:creationId xmlns:p14="http://schemas.microsoft.com/office/powerpoint/2010/main" val="140122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ptos Display" panose="020B0004020202020204" pitchFamily="34" charset="0"/>
              </a:rPr>
              <a:t>Core Courses</a:t>
            </a:r>
          </a:p>
        </p:txBody>
      </p:sp>
      <p:sp>
        <p:nvSpPr>
          <p:cNvPr id="3" name="Content Placeholder 2"/>
          <p:cNvSpPr>
            <a:spLocks noGrp="1"/>
          </p:cNvSpPr>
          <p:nvPr>
            <p:ph idx="1"/>
          </p:nvPr>
        </p:nvSpPr>
        <p:spPr>
          <a:xfrm>
            <a:off x="762000" y="1427966"/>
            <a:ext cx="10515600" cy="4820433"/>
          </a:xfrm>
        </p:spPr>
        <p:txBody>
          <a:bodyPr>
            <a:normAutofit fontScale="85000" lnSpcReduction="20000"/>
          </a:bodyPr>
          <a:lstStyle/>
          <a:p>
            <a:pPr marL="0" indent="0">
              <a:buNone/>
            </a:pPr>
            <a:r>
              <a:rPr lang="en-US" sz="2400" dirty="0">
                <a:solidFill>
                  <a:schemeClr val="accent1"/>
                </a:solidFill>
                <a:latin typeface="Aptos Display" panose="020B0004020202020204" pitchFamily="34" charset="0"/>
              </a:rPr>
              <a:t>Students must take ALL of the following courses:</a:t>
            </a:r>
          </a:p>
          <a:p>
            <a:pPr marL="457200" lvl="1" indent="0">
              <a:buNone/>
            </a:pPr>
            <a:r>
              <a:rPr lang="en-US" sz="2400" b="1" dirty="0">
                <a:latin typeface="Aptos Display" panose="020B0004020202020204" pitchFamily="34" charset="0"/>
              </a:rPr>
              <a:t>POSC 509</a:t>
            </a:r>
            <a:r>
              <a:rPr lang="en-US" sz="2400" dirty="0">
                <a:latin typeface="Aptos Display" panose="020B0004020202020204" pitchFamily="34" charset="0"/>
              </a:rPr>
              <a:t> Foundations of Public Administration</a:t>
            </a:r>
          </a:p>
          <a:p>
            <a:pPr marL="457200" lvl="1" indent="0">
              <a:buNone/>
            </a:pPr>
            <a:r>
              <a:rPr lang="en-US" sz="2400" b="1" dirty="0">
                <a:latin typeface="Aptos Display" panose="020B0004020202020204" pitchFamily="34" charset="0"/>
              </a:rPr>
              <a:t>POSC 523</a:t>
            </a:r>
            <a:r>
              <a:rPr lang="en-US" sz="2400" dirty="0">
                <a:latin typeface="Aptos Display" panose="020B0004020202020204" pitchFamily="34" charset="0"/>
              </a:rPr>
              <a:t> Administrative Research and Analysis </a:t>
            </a:r>
          </a:p>
          <a:p>
            <a:pPr marL="457200" lvl="1" indent="0">
              <a:buNone/>
            </a:pPr>
            <a:r>
              <a:rPr lang="en-US" sz="2400" b="1" dirty="0">
                <a:latin typeface="Aptos Display" panose="020B0004020202020204" pitchFamily="34" charset="0"/>
              </a:rPr>
              <a:t>POSC 526</a:t>
            </a:r>
            <a:r>
              <a:rPr lang="en-US" sz="2400" dirty="0">
                <a:latin typeface="Aptos Display" panose="020B0004020202020204" pitchFamily="34" charset="0"/>
              </a:rPr>
              <a:t> Public Organizational Theory &amp; Behavior </a:t>
            </a:r>
          </a:p>
          <a:p>
            <a:pPr marL="457200" lvl="1" indent="0">
              <a:buNone/>
            </a:pPr>
            <a:r>
              <a:rPr lang="en-US" sz="2400" b="1" dirty="0">
                <a:latin typeface="Aptos Display" panose="020B0004020202020204" pitchFamily="34" charset="0"/>
              </a:rPr>
              <a:t>POSC 571</a:t>
            </a:r>
            <a:r>
              <a:rPr lang="en-US" sz="2400" dirty="0">
                <a:latin typeface="Aptos Display" panose="020B0004020202020204" pitchFamily="34" charset="0"/>
              </a:rPr>
              <a:t> Public Budgeting and Finance</a:t>
            </a:r>
          </a:p>
          <a:p>
            <a:pPr marL="457200" lvl="1" indent="0">
              <a:buNone/>
            </a:pPr>
            <a:r>
              <a:rPr lang="en-US" sz="2400" b="1" dirty="0">
                <a:latin typeface="Aptos Display" panose="020B0004020202020204" pitchFamily="34" charset="0"/>
              </a:rPr>
              <a:t>POSC 572</a:t>
            </a:r>
            <a:r>
              <a:rPr lang="en-US" sz="2400" dirty="0">
                <a:latin typeface="Aptos Display" panose="020B0004020202020204" pitchFamily="34" charset="0"/>
              </a:rPr>
              <a:t> Human Resources Management for Public Organizations </a:t>
            </a:r>
          </a:p>
          <a:p>
            <a:pPr marL="457200" lvl="1" indent="0">
              <a:buNone/>
            </a:pPr>
            <a:r>
              <a:rPr lang="en-US" sz="2400" b="1" dirty="0">
                <a:latin typeface="Aptos Display" panose="020B0004020202020204" pitchFamily="34" charset="0"/>
              </a:rPr>
              <a:t>POSC 521</a:t>
            </a:r>
            <a:r>
              <a:rPr lang="en-US" sz="2400" dirty="0">
                <a:latin typeface="Aptos Display" panose="020B0004020202020204" pitchFamily="34" charset="0"/>
              </a:rPr>
              <a:t> Capstone Seminar: Public Administration Theory </a:t>
            </a:r>
          </a:p>
          <a:p>
            <a:pPr marL="0"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And at least one of the following:</a:t>
            </a:r>
          </a:p>
          <a:p>
            <a:pPr marL="457200" lvl="1" indent="0">
              <a:buNone/>
            </a:pPr>
            <a:r>
              <a:rPr lang="en-US" sz="2400" b="1" dirty="0">
                <a:latin typeface="Aptos Display" panose="020B0004020202020204" pitchFamily="34" charset="0"/>
              </a:rPr>
              <a:t>POSC 519</a:t>
            </a:r>
            <a:r>
              <a:rPr lang="en-US" sz="2400" dirty="0">
                <a:latin typeface="Aptos Display" panose="020B0004020202020204" pitchFamily="34" charset="0"/>
              </a:rPr>
              <a:t> State and Local Government</a:t>
            </a:r>
          </a:p>
          <a:p>
            <a:pPr marL="457200" lvl="1" indent="0">
              <a:buNone/>
            </a:pPr>
            <a:r>
              <a:rPr lang="en-US" sz="2400" b="1" dirty="0">
                <a:latin typeface="Aptos Display" panose="020B0004020202020204" pitchFamily="34" charset="0"/>
              </a:rPr>
              <a:t>POSC 525</a:t>
            </a:r>
            <a:r>
              <a:rPr lang="en-US" sz="2400" dirty="0">
                <a:latin typeface="Aptos Display" panose="020B0004020202020204" pitchFamily="34" charset="0"/>
              </a:rPr>
              <a:t> Local Government Management</a:t>
            </a:r>
          </a:p>
          <a:p>
            <a:pPr marL="457200" lvl="1" indent="0">
              <a:buNone/>
            </a:pPr>
            <a:r>
              <a:rPr lang="en-US" sz="2400" b="1" dirty="0">
                <a:latin typeface="Aptos Display" panose="020B0004020202020204" pitchFamily="34" charset="0"/>
              </a:rPr>
              <a:t>POSC 528</a:t>
            </a:r>
            <a:r>
              <a:rPr lang="en-US" sz="2400" dirty="0">
                <a:latin typeface="Aptos Display" panose="020B0004020202020204" pitchFamily="34" charset="0"/>
              </a:rPr>
              <a:t> Seminar in Public Policy</a:t>
            </a:r>
          </a:p>
          <a:p>
            <a:pPr marL="457200" lvl="1" indent="0">
              <a:buNone/>
            </a:pPr>
            <a:endParaRPr lang="en-US" sz="1100" dirty="0">
              <a:latin typeface="Aptos Display" panose="020B0004020202020204" pitchFamily="34" charset="0"/>
            </a:endParaRPr>
          </a:p>
          <a:p>
            <a:pPr marL="0" indent="0">
              <a:buNone/>
            </a:pPr>
            <a:r>
              <a:rPr lang="en-US" sz="2400" dirty="0">
                <a:solidFill>
                  <a:schemeClr val="accent1"/>
                </a:solidFill>
                <a:latin typeface="Aptos Display" panose="020B0004020202020204" pitchFamily="34" charset="0"/>
              </a:rPr>
              <a:t>For students with no previous public sector managerial working experience, the following course is required: </a:t>
            </a:r>
          </a:p>
          <a:p>
            <a:pPr marL="457200" lvl="1" indent="0">
              <a:buNone/>
            </a:pPr>
            <a:r>
              <a:rPr lang="en-US" sz="2400" b="1" dirty="0">
                <a:latin typeface="Aptos Display" panose="020B0004020202020204" pitchFamily="34" charset="0"/>
              </a:rPr>
              <a:t>POSC 497</a:t>
            </a:r>
            <a:r>
              <a:rPr lang="en-US" sz="2400" dirty="0">
                <a:latin typeface="Aptos Display" panose="020B0004020202020204" pitchFamily="34" charset="0"/>
              </a:rPr>
              <a:t> Internship in Public Administration</a:t>
            </a:r>
          </a:p>
          <a:p>
            <a:endParaRPr lang="en-US" sz="600" dirty="0">
              <a:latin typeface="Aptos Display" panose="020B0004020202020204" pitchFamily="34" charset="0"/>
            </a:endParaRPr>
          </a:p>
        </p:txBody>
      </p:sp>
    </p:spTree>
    <p:extLst>
      <p:ext uri="{BB962C8B-B14F-4D97-AF65-F5344CB8AC3E}">
        <p14:creationId xmlns:p14="http://schemas.microsoft.com/office/powerpoint/2010/main" val="2911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Internship</a:t>
            </a:r>
          </a:p>
        </p:txBody>
      </p:sp>
      <p:sp>
        <p:nvSpPr>
          <p:cNvPr id="3" name="Content Placeholder 2"/>
          <p:cNvSpPr>
            <a:spLocks noGrp="1"/>
          </p:cNvSpPr>
          <p:nvPr>
            <p:ph idx="1"/>
          </p:nvPr>
        </p:nvSpPr>
        <p:spPr>
          <a:xfrm>
            <a:off x="609600" y="1600200"/>
            <a:ext cx="10972800" cy="4724400"/>
          </a:xfrm>
        </p:spPr>
        <p:txBody>
          <a:bodyPr>
            <a:normAutofit/>
          </a:bodyPr>
          <a:lstStyle/>
          <a:p>
            <a:pPr marL="0" indent="0">
              <a:buNone/>
            </a:pPr>
            <a:r>
              <a:rPr lang="en-US" sz="2200" dirty="0">
                <a:latin typeface="Aptos Display" panose="020B0004020202020204" pitchFamily="34" charset="0"/>
              </a:rPr>
              <a:t>Requirements:</a:t>
            </a:r>
          </a:p>
          <a:p>
            <a:pPr lvl="1"/>
            <a:r>
              <a:rPr lang="en-US" sz="2200" dirty="0">
                <a:latin typeface="Aptos Display" panose="020B0004020202020204" pitchFamily="34" charset="0"/>
              </a:rPr>
              <a:t>3-unit class with written work requirements</a:t>
            </a:r>
          </a:p>
          <a:p>
            <a:pPr lvl="1"/>
            <a:r>
              <a:rPr lang="en-US" sz="2200" dirty="0">
                <a:latin typeface="Aptos Display" panose="020B0004020202020204" pitchFamily="34" charset="0"/>
              </a:rPr>
              <a:t>300 hours of internship experience in a public or nonprofit organization</a:t>
            </a:r>
          </a:p>
          <a:p>
            <a:pPr marL="0" indent="0">
              <a:buNone/>
            </a:pPr>
            <a:endParaRPr lang="en-US" sz="2200" dirty="0">
              <a:latin typeface="Aptos Display" panose="020B0004020202020204" pitchFamily="34" charset="0"/>
            </a:endParaRPr>
          </a:p>
          <a:p>
            <a:r>
              <a:rPr lang="en-US" sz="2200" dirty="0">
                <a:latin typeface="Aptos Display" panose="020B0004020202020204" pitchFamily="34" charset="0"/>
              </a:rPr>
              <a:t>Most students intern in local government. </a:t>
            </a:r>
          </a:p>
          <a:p>
            <a:r>
              <a:rPr lang="en-US" sz="2200" dirty="0">
                <a:latin typeface="Aptos Display" panose="020B0004020202020204" pitchFamily="34" charset="0"/>
              </a:rPr>
              <a:t>Students can also earn their internship credit by spending a summer in Washington, D.C. These students often intern with a federal agency or a nonprofit organization.</a:t>
            </a:r>
          </a:p>
          <a:p>
            <a:r>
              <a:rPr lang="en-US" sz="2200" dirty="0">
                <a:latin typeface="Aptos Display" panose="020B0004020202020204" pitchFamily="34" charset="0"/>
              </a:rPr>
              <a:t>The internship coordinator (Antonia Castro-Graham) has a long list of placement leads with agencies/alumni who frequently contact the program to invite intern applications.</a:t>
            </a:r>
          </a:p>
          <a:p>
            <a:r>
              <a:rPr lang="en-US" sz="2200" dirty="0">
                <a:latin typeface="Aptos Display" panose="020B0004020202020204" pitchFamily="34" charset="0"/>
              </a:rPr>
              <a:t>Our MPA students secure paid internships in about one-third of cases. </a:t>
            </a:r>
          </a:p>
        </p:txBody>
      </p:sp>
    </p:spTree>
    <p:extLst>
      <p:ext uri="{BB962C8B-B14F-4D97-AF65-F5344CB8AC3E}">
        <p14:creationId xmlns:p14="http://schemas.microsoft.com/office/powerpoint/2010/main" val="1291560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a:t>
            </a:r>
          </a:p>
        </p:txBody>
      </p:sp>
      <p:sp>
        <p:nvSpPr>
          <p:cNvPr id="3" name="Content Placeholder 2"/>
          <p:cNvSpPr>
            <a:spLocks noGrp="1"/>
          </p:cNvSpPr>
          <p:nvPr>
            <p:ph idx="1"/>
          </p:nvPr>
        </p:nvSpPr>
        <p:spPr>
          <a:xfrm>
            <a:off x="762000" y="1803748"/>
            <a:ext cx="10515600" cy="4322416"/>
          </a:xfrm>
        </p:spPr>
        <p:txBody>
          <a:bodyPr>
            <a:normAutofit/>
          </a:bodyPr>
          <a:lstStyle/>
          <a:p>
            <a:r>
              <a:rPr lang="en-US" sz="2200" dirty="0">
                <a:latin typeface="Aptos Display" panose="020B0004020202020204" pitchFamily="34" charset="0"/>
              </a:rPr>
              <a:t>The MPA Director and the MPA Advisor serve as advisors to all MPA students and assist students in </a:t>
            </a:r>
          </a:p>
          <a:p>
            <a:pPr lvl="1"/>
            <a:r>
              <a:rPr lang="en-US" sz="2200" dirty="0">
                <a:latin typeface="Aptos Display" panose="020B0004020202020204" pitchFamily="34" charset="0"/>
              </a:rPr>
              <a:t>academic program planning</a:t>
            </a:r>
          </a:p>
          <a:p>
            <a:pPr lvl="1"/>
            <a:r>
              <a:rPr lang="en-US" sz="2200" dirty="0">
                <a:latin typeface="Aptos Display" panose="020B0004020202020204" pitchFamily="34" charset="0"/>
              </a:rPr>
              <a:t>selection of a concentration</a:t>
            </a:r>
          </a:p>
          <a:p>
            <a:pPr lvl="1"/>
            <a:r>
              <a:rPr lang="en-US" sz="2200" dirty="0">
                <a:latin typeface="Aptos Display" panose="020B0004020202020204" pitchFamily="34" charset="0"/>
              </a:rPr>
              <a:t>application of transfer credits </a:t>
            </a:r>
          </a:p>
          <a:p>
            <a:pPr lvl="1"/>
            <a:r>
              <a:rPr lang="en-US" sz="2200" dirty="0">
                <a:latin typeface="Aptos Display" panose="020B0004020202020204" pitchFamily="34" charset="0"/>
              </a:rPr>
              <a:t>choice of electives</a:t>
            </a:r>
          </a:p>
        </p:txBody>
      </p:sp>
    </p:spTree>
    <p:extLst>
      <p:ext uri="{BB962C8B-B14F-4D97-AF65-F5344CB8AC3E}">
        <p14:creationId xmlns:p14="http://schemas.microsoft.com/office/powerpoint/2010/main" val="115349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Concentrations</a:t>
            </a:r>
          </a:p>
        </p:txBody>
      </p:sp>
      <p:sp>
        <p:nvSpPr>
          <p:cNvPr id="3" name="Content Placeholder 2"/>
          <p:cNvSpPr>
            <a:spLocks noGrp="1"/>
          </p:cNvSpPr>
          <p:nvPr>
            <p:ph idx="1"/>
          </p:nvPr>
        </p:nvSpPr>
        <p:spPr/>
        <p:txBody>
          <a:bodyPr>
            <a:noAutofit/>
          </a:bodyPr>
          <a:lstStyle/>
          <a:p>
            <a:pPr marL="0" indent="0">
              <a:buNone/>
            </a:pPr>
            <a:r>
              <a:rPr lang="en-US" sz="2200" dirty="0">
                <a:latin typeface="Aptos Display" panose="020B0004020202020204" pitchFamily="34" charset="0"/>
              </a:rPr>
              <a:t>All students must choose one of the existing concentrations:</a:t>
            </a:r>
          </a:p>
          <a:p>
            <a:pPr marL="0" indent="0">
              <a:buNone/>
            </a:pPr>
            <a:endParaRPr lang="en-US" sz="2200" dirty="0">
              <a:latin typeface="Aptos Display" panose="020B0004020202020204" pitchFamily="34" charset="0"/>
            </a:endParaRPr>
          </a:p>
          <a:p>
            <a:r>
              <a:rPr lang="en-US" sz="2200" dirty="0">
                <a:solidFill>
                  <a:schemeClr val="accent1"/>
                </a:solidFill>
                <a:latin typeface="Aptos Display" panose="020B0004020202020204" pitchFamily="34" charset="0"/>
              </a:rPr>
              <a:t>Human Resource Management</a:t>
            </a:r>
          </a:p>
          <a:p>
            <a:r>
              <a:rPr lang="en-US" sz="2200" dirty="0">
                <a:solidFill>
                  <a:schemeClr val="accent1"/>
                </a:solidFill>
                <a:latin typeface="Aptos Display" panose="020B0004020202020204" pitchFamily="34" charset="0"/>
              </a:rPr>
              <a:t>Local Government Management</a:t>
            </a:r>
          </a:p>
          <a:p>
            <a:r>
              <a:rPr lang="en-US" sz="2200" dirty="0">
                <a:solidFill>
                  <a:schemeClr val="accent1"/>
                </a:solidFill>
                <a:latin typeface="Aptos Display" panose="020B0004020202020204" pitchFamily="34" charset="0"/>
              </a:rPr>
              <a:t>Public Finance</a:t>
            </a:r>
          </a:p>
          <a:p>
            <a:r>
              <a:rPr lang="en-US" sz="2200" dirty="0">
                <a:solidFill>
                  <a:schemeClr val="accent1"/>
                </a:solidFill>
                <a:latin typeface="Aptos Display" panose="020B0004020202020204" pitchFamily="34" charset="0"/>
              </a:rPr>
              <a:t>Public Policy</a:t>
            </a:r>
          </a:p>
          <a:p>
            <a:endParaRPr lang="en-US" sz="2200" dirty="0">
              <a:latin typeface="Aptos Display" panose="020B0004020202020204" pitchFamily="34" charset="0"/>
            </a:endParaRPr>
          </a:p>
          <a:p>
            <a:endParaRPr lang="en-US" sz="2200" dirty="0">
              <a:latin typeface="Aptos Display" panose="020B0004020202020204" pitchFamily="34" charset="0"/>
            </a:endParaRPr>
          </a:p>
          <a:p>
            <a:pPr marL="0" indent="0" algn="ctr">
              <a:buNone/>
            </a:pPr>
            <a:r>
              <a:rPr lang="en-US" sz="2200" dirty="0">
                <a:latin typeface="Aptos Display" panose="020B0004020202020204" pitchFamily="34" charset="0"/>
              </a:rPr>
              <a:t>Concentrations should be </a:t>
            </a:r>
            <a:r>
              <a:rPr lang="en-US" sz="2200" i="1" dirty="0">
                <a:latin typeface="Aptos Display" panose="020B0004020202020204" pitchFamily="34" charset="0"/>
              </a:rPr>
              <a:t>complementary</a:t>
            </a:r>
            <a:r>
              <a:rPr lang="en-US" sz="2200" dirty="0">
                <a:latin typeface="Aptos Display" panose="020B0004020202020204" pitchFamily="34" charset="0"/>
              </a:rPr>
              <a:t>, not supplementary</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98959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Human Resources</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572</a:t>
            </a:r>
            <a:r>
              <a:rPr lang="en-US" sz="2200" dirty="0">
                <a:latin typeface="Aptos Display" panose="020B0004020202020204" pitchFamily="34" charset="0"/>
              </a:rPr>
              <a:t> Human Resources Management for Public Organizations</a:t>
            </a:r>
          </a:p>
          <a:p>
            <a:pPr marL="0" indent="0">
              <a:buNone/>
            </a:pPr>
            <a:r>
              <a:rPr lang="en-US" sz="2200" dirty="0">
                <a:solidFill>
                  <a:schemeClr val="accent4">
                    <a:lumMod val="75000"/>
                  </a:schemeClr>
                </a:solidFill>
                <a:latin typeface="Aptos Display" panose="020B0004020202020204" pitchFamily="34" charset="0"/>
              </a:rPr>
              <a:t>Concentration Electives (at least two):</a:t>
            </a:r>
          </a:p>
          <a:p>
            <a:pPr marL="457200" lvl="1" indent="0">
              <a:buNone/>
            </a:pPr>
            <a:r>
              <a:rPr lang="en-US" sz="2200" b="1" dirty="0">
                <a:latin typeface="Aptos Display" panose="020B0004020202020204" pitchFamily="34" charset="0"/>
              </a:rPr>
              <a:t>POSC 423 </a:t>
            </a:r>
            <a:r>
              <a:rPr lang="en-US" sz="2200" dirty="0">
                <a:latin typeface="Aptos Display" panose="020B0004020202020204" pitchFamily="34" charset="0"/>
              </a:rPr>
              <a:t>Diversity in Public Management</a:t>
            </a:r>
          </a:p>
          <a:p>
            <a:pPr marL="457200" lvl="1" indent="0">
              <a:buNone/>
            </a:pPr>
            <a:r>
              <a:rPr lang="en-US" sz="2200" b="1" dirty="0">
                <a:latin typeface="Aptos Display" panose="020B0004020202020204" pitchFamily="34" charset="0"/>
              </a:rPr>
              <a:t>POSC 475</a:t>
            </a:r>
            <a:r>
              <a:rPr lang="en-US" sz="2200" dirty="0">
                <a:latin typeface="Aptos Display" panose="020B0004020202020204" pitchFamily="34" charset="0"/>
              </a:rPr>
              <a:t> Administrative Law</a:t>
            </a:r>
          </a:p>
          <a:p>
            <a:pPr marL="457200" lvl="1" indent="0">
              <a:buNone/>
            </a:pPr>
            <a:r>
              <a:rPr lang="en-US" sz="2200" b="1" dirty="0">
                <a:latin typeface="Aptos Display" panose="020B0004020202020204" pitchFamily="34" charset="0"/>
              </a:rPr>
              <a:t>POSC 522</a:t>
            </a:r>
            <a:r>
              <a:rPr lang="en-US" sz="2200" dirty="0">
                <a:latin typeface="Aptos Display" panose="020B0004020202020204" pitchFamily="34" charset="0"/>
              </a:rPr>
              <a:t> Seminar in Public Personnel Administration</a:t>
            </a:r>
          </a:p>
          <a:p>
            <a:pPr marL="457200" lvl="1" indent="0">
              <a:buNone/>
            </a:pPr>
            <a:r>
              <a:rPr lang="en-US" sz="2200" b="1" dirty="0">
                <a:latin typeface="Aptos Display" panose="020B0004020202020204" pitchFamily="34" charset="0"/>
              </a:rPr>
              <a:t>POSC 582</a:t>
            </a:r>
            <a:r>
              <a:rPr lang="en-US" sz="2200" dirty="0">
                <a:latin typeface="Aptos Display" panose="020B0004020202020204" pitchFamily="34" charset="0"/>
              </a:rPr>
              <a:t> Organizational Development and Change</a:t>
            </a:r>
          </a:p>
          <a:p>
            <a:pPr marL="457200" lvl="1" indent="0">
              <a:buNone/>
            </a:pPr>
            <a:r>
              <a:rPr lang="en-US" sz="2200" b="1" dirty="0">
                <a:latin typeface="Aptos Display" panose="020B0004020202020204" pitchFamily="34" charset="0"/>
              </a:rPr>
              <a:t>MGMT 441</a:t>
            </a:r>
            <a:r>
              <a:rPr lang="en-US" sz="2200" dirty="0">
                <a:latin typeface="Aptos Display" panose="020B0004020202020204" pitchFamily="34" charset="0"/>
              </a:rPr>
              <a:t> Labor-Management Relations</a:t>
            </a:r>
          </a:p>
        </p:txBody>
      </p:sp>
    </p:spTree>
    <p:extLst>
      <p:ext uri="{BB962C8B-B14F-4D97-AF65-F5344CB8AC3E}">
        <p14:creationId xmlns:p14="http://schemas.microsoft.com/office/powerpoint/2010/main" val="270914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many windows&#10;&#10;Description automatically generated">
            <a:extLst>
              <a:ext uri="{FF2B5EF4-FFF2-40B4-BE49-F238E27FC236}">
                <a16:creationId xmlns:a16="http://schemas.microsoft.com/office/drawing/2014/main" id="{D333BC88-B89C-CB17-D558-E1BAF59A191C}"/>
              </a:ext>
            </a:extLst>
          </p:cNvPr>
          <p:cNvPicPr>
            <a:picLocks noChangeAspect="1"/>
          </p:cNvPicPr>
          <p:nvPr/>
        </p:nvPicPr>
        <p:blipFill>
          <a:blip r:embed="rId2">
            <a:extLst>
              <a:ext uri="{28A0092B-C50C-407E-A947-70E740481C1C}">
                <a14:useLocalDpi xmlns:a14="http://schemas.microsoft.com/office/drawing/2010/main" val="0"/>
              </a:ext>
            </a:extLst>
          </a:blip>
          <a:srcRect t="633" r="1" b="8212"/>
          <a:stretch/>
        </p:blipFill>
        <p:spPr>
          <a:xfrm>
            <a:off x="120650" y="204788"/>
            <a:ext cx="11950700" cy="6127750"/>
          </a:xfrm>
          <a:prstGeom prst="rect">
            <a:avLst/>
          </a:prstGeom>
          <a:noFill/>
        </p:spPr>
      </p:pic>
    </p:spTree>
    <p:extLst>
      <p:ext uri="{BB962C8B-B14F-4D97-AF65-F5344CB8AC3E}">
        <p14:creationId xmlns:p14="http://schemas.microsoft.com/office/powerpoint/2010/main" val="312233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668000" cy="1143000"/>
          </a:xfrm>
        </p:spPr>
        <p:txBody>
          <a:bodyPr>
            <a:noAutofit/>
          </a:bodyPr>
          <a:lstStyle/>
          <a:p>
            <a:r>
              <a:rPr lang="en-US" sz="4000" dirty="0"/>
              <a:t>Concentration in Local Government Management</a:t>
            </a:r>
          </a:p>
        </p:txBody>
      </p:sp>
      <p:sp>
        <p:nvSpPr>
          <p:cNvPr id="3" name="Content Placeholder 2"/>
          <p:cNvSpPr>
            <a:spLocks noGrp="1"/>
          </p:cNvSpPr>
          <p:nvPr>
            <p:ph idx="1"/>
          </p:nvPr>
        </p:nvSpPr>
        <p:spPr>
          <a:xfrm>
            <a:off x="990600" y="1866378"/>
            <a:ext cx="10439400" cy="4382022"/>
          </a:xfrm>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a:t>
            </a:r>
          </a:p>
          <a:p>
            <a:pPr marL="457200" lvl="1" indent="0">
              <a:buNone/>
            </a:pPr>
            <a:r>
              <a:rPr lang="en-US" sz="2200" b="1" dirty="0">
                <a:latin typeface="Aptos Display" panose="020B0004020202020204" pitchFamily="34" charset="0"/>
              </a:rPr>
              <a:t>POSC 525</a:t>
            </a:r>
            <a:r>
              <a:rPr lang="en-US" sz="2200" dirty="0">
                <a:latin typeface="Aptos Display" panose="020B0004020202020204" pitchFamily="34" charset="0"/>
              </a:rPr>
              <a:t> Local Government Management</a:t>
            </a:r>
          </a:p>
          <a:p>
            <a:pPr marL="0" indent="0">
              <a:buNone/>
            </a:pPr>
            <a:r>
              <a:rPr lang="en-US" sz="2200" dirty="0">
                <a:solidFill>
                  <a:schemeClr val="accent4">
                    <a:lumMod val="75000"/>
                  </a:schemeClr>
                </a:solidFill>
                <a:latin typeface="Aptos Display" panose="020B0004020202020204" pitchFamily="34" charset="0"/>
              </a:rPr>
              <a:t>Concentration Course (at least one):</a:t>
            </a:r>
          </a:p>
          <a:p>
            <a:pPr marL="457200" lvl="1" indent="0">
              <a:buNone/>
            </a:pPr>
            <a:r>
              <a:rPr lang="en-US" sz="2200" b="1" dirty="0">
                <a:latin typeface="Aptos Display" panose="020B0004020202020204" pitchFamily="34" charset="0"/>
              </a:rPr>
              <a:t>POSC 427</a:t>
            </a:r>
            <a:r>
              <a:rPr lang="en-US" sz="2200" dirty="0">
                <a:latin typeface="Aptos Display" panose="020B0004020202020204" pitchFamily="34" charset="0"/>
              </a:rPr>
              <a:t> Metropolitan Politics and Policymaking</a:t>
            </a:r>
          </a:p>
          <a:p>
            <a:pPr marL="457200" lvl="1" indent="0">
              <a:buNone/>
            </a:pPr>
            <a:r>
              <a:rPr lang="en-US" sz="2200" b="1" dirty="0">
                <a:latin typeface="Aptos Display" panose="020B0004020202020204" pitchFamily="34" charset="0"/>
              </a:rPr>
              <a:t>POSC 519</a:t>
            </a:r>
            <a:r>
              <a:rPr lang="en-US" sz="2200" dirty="0">
                <a:latin typeface="Aptos Display" panose="020B0004020202020204" pitchFamily="34" charset="0"/>
              </a:rPr>
              <a:t> State and Local Government</a:t>
            </a:r>
          </a:p>
          <a:p>
            <a:pPr marL="0" indent="0">
              <a:buNone/>
            </a:pPr>
            <a:r>
              <a:rPr lang="en-US" sz="2200" dirty="0">
                <a:solidFill>
                  <a:schemeClr val="accent4">
                    <a:lumMod val="75000"/>
                  </a:schemeClr>
                </a:solidFill>
                <a:latin typeface="Aptos Display" panose="020B0004020202020204" pitchFamily="34" charset="0"/>
              </a:rPr>
              <a:t>Concentration Electives:</a:t>
            </a:r>
          </a:p>
          <a:p>
            <a:pPr marL="457200" lvl="1" indent="0">
              <a:buNone/>
            </a:pPr>
            <a:r>
              <a:rPr lang="en-US" sz="2200" b="1" dirty="0">
                <a:latin typeface="Aptos Display" panose="020B0004020202020204" pitchFamily="34" charset="0"/>
              </a:rPr>
              <a:t>POSC 588 </a:t>
            </a:r>
            <a:r>
              <a:rPr lang="en-US" sz="2200" dirty="0">
                <a:latin typeface="Aptos Display" panose="020B0004020202020204" pitchFamily="34" charset="0"/>
              </a:rPr>
              <a:t>Collaborative Governance</a:t>
            </a:r>
          </a:p>
          <a:p>
            <a:pPr marL="457200" lvl="1" indent="0">
              <a:buNone/>
            </a:pPr>
            <a:r>
              <a:rPr lang="en-US" sz="2200" b="1" dirty="0">
                <a:latin typeface="Aptos Display" panose="020B0004020202020204" pitchFamily="34" charset="0"/>
              </a:rPr>
              <a:t>ENST 595T</a:t>
            </a:r>
            <a:r>
              <a:rPr lang="en-US" sz="2200" dirty="0">
                <a:latin typeface="Aptos Display" panose="020B0004020202020204" pitchFamily="34" charset="0"/>
              </a:rPr>
              <a:t> Selected Topics in Environmental Problems*</a:t>
            </a:r>
          </a:p>
          <a:p>
            <a:pPr marL="457200" lvl="1" indent="0">
              <a:buNone/>
            </a:pPr>
            <a:r>
              <a:rPr lang="en-US" sz="2200" b="1" dirty="0">
                <a:latin typeface="Aptos Display" panose="020B0004020202020204" pitchFamily="34" charset="0"/>
              </a:rPr>
              <a:t>POSC/GEOG 478</a:t>
            </a:r>
            <a:r>
              <a:rPr lang="en-US" sz="2200" dirty="0">
                <a:latin typeface="Aptos Display" panose="020B0004020202020204" pitchFamily="34" charset="0"/>
              </a:rPr>
              <a:t> Urban Planning Principles</a:t>
            </a:r>
          </a:p>
          <a:p>
            <a:pPr marL="457200" lvl="1" indent="0">
              <a:buNone/>
            </a:pPr>
            <a:r>
              <a:rPr lang="en-US" sz="2200" b="1" dirty="0">
                <a:latin typeface="Aptos Display" panose="020B0004020202020204" pitchFamily="34" charset="0"/>
              </a:rPr>
              <a:t>POSC/GEOG 484</a:t>
            </a:r>
            <a:r>
              <a:rPr lang="en-US" sz="2200" dirty="0">
                <a:latin typeface="Aptos Display" panose="020B0004020202020204" pitchFamily="34" charset="0"/>
              </a:rPr>
              <a:t> Planning Methods</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304537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Finance</a:t>
            </a:r>
          </a:p>
        </p:txBody>
      </p:sp>
      <p:sp>
        <p:nvSpPr>
          <p:cNvPr id="3" name="Content Placeholder 2"/>
          <p:cNvSpPr>
            <a:spLocks noGrp="1"/>
          </p:cNvSpPr>
          <p:nvPr>
            <p:ph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571</a:t>
            </a:r>
            <a:r>
              <a:rPr lang="en-US" sz="2200" dirty="0">
                <a:latin typeface="Aptos Display" panose="020B0004020202020204" pitchFamily="34" charset="0"/>
              </a:rPr>
              <a:t> Public Budgeting and Finance</a:t>
            </a:r>
          </a:p>
          <a:p>
            <a:pPr marL="457200" lvl="1" indent="0">
              <a:buNone/>
            </a:pPr>
            <a:r>
              <a:rPr lang="en-US" sz="2200" b="1" dirty="0">
                <a:latin typeface="Aptos Display" panose="020B0004020202020204" pitchFamily="34" charset="0"/>
              </a:rPr>
              <a:t>POSC 583</a:t>
            </a:r>
            <a:r>
              <a:rPr lang="en-US" sz="2200" dirty="0">
                <a:latin typeface="Aptos Display" panose="020B0004020202020204" pitchFamily="34" charset="0"/>
              </a:rPr>
              <a:t> Public Budgeting and Finance II</a:t>
            </a:r>
          </a:p>
          <a:p>
            <a:pPr lvl="1"/>
            <a:endParaRPr lang="en-US" sz="2200" dirty="0">
              <a:latin typeface="Aptos Display" panose="020B0004020202020204" pitchFamily="34" charset="0"/>
            </a:endParaRPr>
          </a:p>
          <a:p>
            <a:pPr marL="0" indent="0">
              <a:buNone/>
            </a:pPr>
            <a:r>
              <a:rPr lang="en-US" sz="2200" dirty="0">
                <a:solidFill>
                  <a:schemeClr val="accent4">
                    <a:lumMod val="75000"/>
                  </a:schemeClr>
                </a:solidFill>
                <a:latin typeface="Aptos Display" panose="020B0004020202020204" pitchFamily="34" charset="0"/>
              </a:rPr>
              <a:t>Concentration Electives (at least one):</a:t>
            </a:r>
          </a:p>
          <a:p>
            <a:pPr marL="457200" lvl="1" indent="0">
              <a:buNone/>
            </a:pPr>
            <a:r>
              <a:rPr lang="en-US" sz="2200" b="1" dirty="0">
                <a:latin typeface="Aptos Display" panose="020B0004020202020204" pitchFamily="34" charset="0"/>
              </a:rPr>
              <a:t>POSC 421</a:t>
            </a:r>
            <a:r>
              <a:rPr lang="en-US" sz="2200" dirty="0">
                <a:latin typeface="Aptos Display" panose="020B0004020202020204" pitchFamily="34" charset="0"/>
              </a:rPr>
              <a:t> Government &amp; the Economy</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ECON 416</a:t>
            </a:r>
            <a:r>
              <a:rPr lang="en-US" sz="2200" dirty="0">
                <a:latin typeface="Aptos Display" panose="020B0004020202020204" pitchFamily="34" charset="0"/>
              </a:rPr>
              <a:t> Benefit Cost and Microeconomic Policy Analysis</a:t>
            </a:r>
          </a:p>
          <a:p>
            <a:pPr marL="457200" lvl="1" indent="0">
              <a:buNone/>
            </a:pPr>
            <a:r>
              <a:rPr lang="en-US" sz="2200" b="1" dirty="0">
                <a:latin typeface="Aptos Display" panose="020B0004020202020204" pitchFamily="34" charset="0"/>
              </a:rPr>
              <a:t>ECON 417 </a:t>
            </a:r>
            <a:r>
              <a:rPr lang="en-US" sz="2200" dirty="0">
                <a:latin typeface="Aptos Display" panose="020B0004020202020204" pitchFamily="34" charset="0"/>
              </a:rPr>
              <a:t>Public Finance</a:t>
            </a:r>
          </a:p>
        </p:txBody>
      </p:sp>
    </p:spTree>
    <p:extLst>
      <p:ext uri="{BB962C8B-B14F-4D97-AF65-F5344CB8AC3E}">
        <p14:creationId xmlns:p14="http://schemas.microsoft.com/office/powerpoint/2010/main" val="675376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Concentration in Public Policy</a:t>
            </a:r>
          </a:p>
        </p:txBody>
      </p:sp>
      <p:sp>
        <p:nvSpPr>
          <p:cNvPr id="3" name="Content Placeholder 2"/>
          <p:cNvSpPr>
            <a:spLocks noGrp="1"/>
          </p:cNvSpPr>
          <p:nvPr>
            <p:ph sz="half" idx="1"/>
          </p:nvPr>
        </p:nvSpPr>
        <p:spPr/>
        <p:txBody>
          <a:bodyPr>
            <a:noAutofit/>
          </a:bodyPr>
          <a:lstStyle/>
          <a:p>
            <a:pPr marL="0" indent="0">
              <a:buNone/>
            </a:pPr>
            <a:r>
              <a:rPr lang="en-US" sz="2200" dirty="0">
                <a:solidFill>
                  <a:schemeClr val="accent4">
                    <a:lumMod val="75000"/>
                  </a:schemeClr>
                </a:solidFill>
                <a:latin typeface="Aptos Display" panose="020B0004020202020204" pitchFamily="34" charset="0"/>
              </a:rPr>
              <a:t>Concentration Core Courses (take both):</a:t>
            </a:r>
          </a:p>
          <a:p>
            <a:pPr marL="457200" lvl="1" indent="0">
              <a:buNone/>
            </a:pPr>
            <a:r>
              <a:rPr lang="en-US" sz="2200" b="1" dirty="0">
                <a:latin typeface="Aptos Display" panose="020B0004020202020204" pitchFamily="34" charset="0"/>
              </a:rPr>
              <a:t>POSC 425 </a:t>
            </a:r>
            <a:r>
              <a:rPr lang="en-US" sz="2200" dirty="0">
                <a:latin typeface="Aptos Display" panose="020B0004020202020204" pitchFamily="34" charset="0"/>
              </a:rPr>
              <a:t>Policy Analysis</a:t>
            </a:r>
          </a:p>
          <a:p>
            <a:pPr marL="457200" lvl="1" indent="0">
              <a:buNone/>
            </a:pPr>
            <a:r>
              <a:rPr lang="en-US" sz="2200" b="1" dirty="0">
                <a:latin typeface="Aptos Display" panose="020B0004020202020204" pitchFamily="34" charset="0"/>
              </a:rPr>
              <a:t>POSC 528 </a:t>
            </a:r>
            <a:r>
              <a:rPr lang="en-US" sz="2200" dirty="0">
                <a:latin typeface="Aptos Display" panose="020B0004020202020204" pitchFamily="34" charset="0"/>
              </a:rPr>
              <a:t>Seminar in Public Policy</a:t>
            </a:r>
          </a:p>
          <a:p>
            <a:pPr lvl="1"/>
            <a:endParaRPr lang="en-US" sz="2200" dirty="0">
              <a:latin typeface="Aptos Display" panose="020B0004020202020204" pitchFamily="34" charset="0"/>
            </a:endParaRPr>
          </a:p>
          <a:p>
            <a:pPr lvl="1"/>
            <a:endParaRPr lang="en-US" sz="2200" dirty="0">
              <a:latin typeface="Aptos Display" panose="020B0004020202020204" pitchFamily="34" charset="0"/>
            </a:endParaRPr>
          </a:p>
        </p:txBody>
      </p:sp>
      <p:sp>
        <p:nvSpPr>
          <p:cNvPr id="4" name="Content Placeholder 3">
            <a:extLst>
              <a:ext uri="{FF2B5EF4-FFF2-40B4-BE49-F238E27FC236}">
                <a16:creationId xmlns:a16="http://schemas.microsoft.com/office/drawing/2014/main" id="{E67C3CDC-F81E-93C9-D877-081C4FBE12E7}"/>
              </a:ext>
            </a:extLst>
          </p:cNvPr>
          <p:cNvSpPr>
            <a:spLocks noGrp="1"/>
          </p:cNvSpPr>
          <p:nvPr>
            <p:ph sz="half" idx="13"/>
          </p:nvPr>
        </p:nvSpPr>
        <p:spPr/>
        <p:txBody>
          <a:bodyPr/>
          <a:lstStyle/>
          <a:p>
            <a:pPr marL="0" indent="0">
              <a:buNone/>
            </a:pPr>
            <a:r>
              <a:rPr lang="en-US" sz="2200" dirty="0">
                <a:solidFill>
                  <a:schemeClr val="accent4">
                    <a:lumMod val="75000"/>
                  </a:schemeClr>
                </a:solidFill>
                <a:latin typeface="Aptos Display" panose="020B0004020202020204" pitchFamily="34" charset="0"/>
              </a:rPr>
              <a:t>Concentration Electives (take one):</a:t>
            </a:r>
          </a:p>
          <a:p>
            <a:pPr marL="457200" lvl="1" indent="0">
              <a:buNone/>
            </a:pPr>
            <a:r>
              <a:rPr lang="en-US" sz="2200" b="1" dirty="0">
                <a:latin typeface="Aptos Display" panose="020B0004020202020204" pitchFamily="34" charset="0"/>
              </a:rPr>
              <a:t>POSC 421 </a:t>
            </a:r>
            <a:r>
              <a:rPr lang="en-US" sz="2200" dirty="0">
                <a:latin typeface="Aptos Display" panose="020B0004020202020204" pitchFamily="34" charset="0"/>
              </a:rPr>
              <a:t>Government and the Economy</a:t>
            </a:r>
          </a:p>
          <a:p>
            <a:pPr marL="457200" lvl="1" indent="0">
              <a:buNone/>
            </a:pPr>
            <a:r>
              <a:rPr lang="en-US" sz="2200" b="1" dirty="0">
                <a:latin typeface="Aptos Display" panose="020B0004020202020204" pitchFamily="34" charset="0"/>
              </a:rPr>
              <a:t>POSC 426 </a:t>
            </a:r>
            <a:r>
              <a:rPr lang="en-US" sz="2200" dirty="0">
                <a:latin typeface="Aptos Display" panose="020B0004020202020204" pitchFamily="34" charset="0"/>
              </a:rPr>
              <a:t>Education Politics and Policy</a:t>
            </a:r>
          </a:p>
          <a:p>
            <a:pPr marL="457200" lvl="1" indent="0">
              <a:buNone/>
            </a:pPr>
            <a:r>
              <a:rPr lang="en-US" sz="2200" b="1" dirty="0">
                <a:latin typeface="Aptos Display" panose="020B0004020202020204" pitchFamily="34" charset="0"/>
              </a:rPr>
              <a:t>POSC 427 </a:t>
            </a:r>
            <a:r>
              <a:rPr lang="en-US" sz="2200" dirty="0">
                <a:latin typeface="Aptos Display" panose="020B0004020202020204" pitchFamily="34" charset="0"/>
              </a:rPr>
              <a:t>Metropolitan Politics and Policymaking</a:t>
            </a:r>
          </a:p>
          <a:p>
            <a:pPr marL="457200" lvl="1" indent="0">
              <a:buNone/>
            </a:pPr>
            <a:r>
              <a:rPr lang="en-US" sz="2200" b="1" dirty="0">
                <a:latin typeface="Aptos Display" panose="020B0004020202020204" pitchFamily="34" charset="0"/>
              </a:rPr>
              <a:t>POSC 459 </a:t>
            </a:r>
            <a:r>
              <a:rPr lang="en-US" sz="2200" dirty="0">
                <a:latin typeface="Aptos Display" panose="020B0004020202020204" pitchFamily="34" charset="0"/>
              </a:rPr>
              <a:t>Social Welfare Politics and Policy</a:t>
            </a:r>
            <a:endParaRPr lang="en-US" sz="2200" b="1" dirty="0">
              <a:latin typeface="Aptos Display" panose="020B0004020202020204" pitchFamily="34" charset="0"/>
            </a:endParaRPr>
          </a:p>
          <a:p>
            <a:pPr marL="457200" lvl="1" indent="0">
              <a:buNone/>
            </a:pPr>
            <a:r>
              <a:rPr lang="en-US" sz="2200" b="1" dirty="0">
                <a:latin typeface="Aptos Display" panose="020B0004020202020204" pitchFamily="34" charset="0"/>
              </a:rPr>
              <a:t>POSC 539 </a:t>
            </a:r>
            <a:r>
              <a:rPr lang="en-US" sz="2200" dirty="0">
                <a:latin typeface="Aptos Display" panose="020B0004020202020204" pitchFamily="34" charset="0"/>
              </a:rPr>
              <a:t>Seminar in Nonprofit Sector Management</a:t>
            </a:r>
          </a:p>
          <a:p>
            <a:pPr marL="457200" lvl="1" indent="0">
              <a:buNone/>
            </a:pPr>
            <a:r>
              <a:rPr lang="en-US" sz="2200" b="1" dirty="0">
                <a:latin typeface="Aptos Display" panose="020B0004020202020204" pitchFamily="34" charset="0"/>
              </a:rPr>
              <a:t>CRJU 405 </a:t>
            </a:r>
            <a:r>
              <a:rPr lang="en-US" sz="2200" dirty="0">
                <a:latin typeface="Aptos Display" panose="020B0004020202020204" pitchFamily="34" charset="0"/>
              </a:rPr>
              <a:t>Criminal Justice Policy</a:t>
            </a:r>
          </a:p>
          <a:p>
            <a:pPr marL="457200" lvl="1" indent="0">
              <a:buNone/>
            </a:pPr>
            <a:r>
              <a:rPr lang="en-US" sz="2200" b="1" dirty="0">
                <a:latin typeface="Aptos Display" panose="020B0004020202020204" pitchFamily="34" charset="0"/>
              </a:rPr>
              <a:t>CRJU/POSC 491 </a:t>
            </a:r>
            <a:r>
              <a:rPr lang="en-US" sz="2200" dirty="0">
                <a:latin typeface="Aptos Display" panose="020B0004020202020204" pitchFamily="34" charset="0"/>
              </a:rPr>
              <a:t>Applied Policy Research</a:t>
            </a:r>
          </a:p>
          <a:p>
            <a:pPr marL="457200" lvl="1" indent="0">
              <a:buNone/>
            </a:pPr>
            <a:r>
              <a:rPr lang="en-US" sz="2200" b="1" dirty="0">
                <a:latin typeface="Aptos Display" panose="020B0004020202020204" pitchFamily="34" charset="0"/>
              </a:rPr>
              <a:t>ECON 416 </a:t>
            </a:r>
            <a:r>
              <a:rPr lang="en-US" sz="2200" dirty="0">
                <a:latin typeface="Aptos Display" panose="020B0004020202020204" pitchFamily="34" charset="0"/>
              </a:rPr>
              <a:t>Benefit Cost and Microeconomic Policy Analysis</a:t>
            </a:r>
          </a:p>
          <a:p>
            <a:pPr marL="457200" lvl="1" indent="0">
              <a:buNone/>
            </a:pPr>
            <a:r>
              <a:rPr lang="en-US" sz="2200" b="1" dirty="0">
                <a:latin typeface="Aptos Display" panose="020B0004020202020204" pitchFamily="34" charset="0"/>
              </a:rPr>
              <a:t>PUBH 524 </a:t>
            </a:r>
            <a:r>
              <a:rPr lang="en-US" sz="2200" dirty="0">
                <a:latin typeface="Aptos Display" panose="020B0004020202020204" pitchFamily="34" charset="0"/>
              </a:rPr>
              <a:t>Public Health Administration</a:t>
            </a:r>
          </a:p>
          <a:p>
            <a:endParaRPr lang="en-US" dirty="0"/>
          </a:p>
        </p:txBody>
      </p:sp>
    </p:spTree>
    <p:extLst>
      <p:ext uri="{BB962C8B-B14F-4D97-AF65-F5344CB8AC3E}">
        <p14:creationId xmlns:p14="http://schemas.microsoft.com/office/powerpoint/2010/main" val="219514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050" y="160336"/>
            <a:ext cx="9359900" cy="1143000"/>
          </a:xfrm>
        </p:spPr>
        <p:txBody>
          <a:bodyPr>
            <a:normAutofit/>
          </a:bodyPr>
          <a:lstStyle/>
          <a:p>
            <a:pPr algn="ctr"/>
            <a:r>
              <a:rPr lang="en-US" dirty="0"/>
              <a:t>Advisor Approved “General” Electives</a:t>
            </a:r>
          </a:p>
        </p:txBody>
      </p:sp>
      <p:sp>
        <p:nvSpPr>
          <p:cNvPr id="4" name="Content Placeholder 3"/>
          <p:cNvSpPr>
            <a:spLocks noGrp="1"/>
          </p:cNvSpPr>
          <p:nvPr>
            <p:ph sz="half" idx="1"/>
          </p:nvPr>
        </p:nvSpPr>
        <p:spPr>
          <a:xfrm>
            <a:off x="838200" y="1295401"/>
            <a:ext cx="5181600" cy="4830763"/>
          </a:xfrm>
        </p:spPr>
        <p:txBody>
          <a:bodyPr>
            <a:normAutofit fontScale="25000" lnSpcReduction="20000"/>
          </a:bodyPr>
          <a:lstStyle/>
          <a:p>
            <a:pPr marL="0" indent="0">
              <a:buNone/>
            </a:pPr>
            <a:r>
              <a:rPr lang="en-US" sz="6400" b="1" dirty="0"/>
              <a:t>POSC 421 </a:t>
            </a:r>
            <a:r>
              <a:rPr lang="en-US" sz="6400" dirty="0"/>
              <a:t>Government and the Economy</a:t>
            </a:r>
          </a:p>
          <a:p>
            <a:pPr marL="0" indent="0">
              <a:buNone/>
            </a:pPr>
            <a:r>
              <a:rPr lang="en-US" sz="6400" b="1" dirty="0"/>
              <a:t>POSC 423 </a:t>
            </a:r>
            <a:r>
              <a:rPr lang="en-US" sz="6400" dirty="0"/>
              <a:t>Diversity in Public Management</a:t>
            </a:r>
          </a:p>
          <a:p>
            <a:pPr marL="0" indent="0">
              <a:buNone/>
            </a:pPr>
            <a:r>
              <a:rPr lang="en-US" sz="6400" b="1" dirty="0"/>
              <a:t>POSC 425 </a:t>
            </a:r>
            <a:r>
              <a:rPr lang="en-US" sz="6400" dirty="0"/>
              <a:t>Policy Analysis</a:t>
            </a:r>
          </a:p>
          <a:p>
            <a:pPr marL="0" indent="0">
              <a:buNone/>
            </a:pPr>
            <a:r>
              <a:rPr lang="en-US" sz="6400" b="1" dirty="0"/>
              <a:t>POSC 426 </a:t>
            </a:r>
            <a:r>
              <a:rPr lang="en-US" sz="6400" dirty="0"/>
              <a:t>Education Politics and Policy</a:t>
            </a:r>
          </a:p>
          <a:p>
            <a:pPr marL="0" indent="0">
              <a:buNone/>
            </a:pPr>
            <a:r>
              <a:rPr lang="en-US" sz="6400" b="1" dirty="0"/>
              <a:t>POSC 427 </a:t>
            </a:r>
            <a:r>
              <a:rPr lang="en-US" sz="6400" dirty="0"/>
              <a:t>Metropolitan Politics and Policymaking</a:t>
            </a:r>
          </a:p>
          <a:p>
            <a:pPr marL="0" indent="0">
              <a:buNone/>
            </a:pPr>
            <a:r>
              <a:rPr lang="en-US" sz="6400" b="1" dirty="0"/>
              <a:t>POSC 446 </a:t>
            </a:r>
            <a:r>
              <a:rPr lang="en-US" sz="6400" dirty="0"/>
              <a:t>Corruption, Ethics and Public Policy</a:t>
            </a:r>
          </a:p>
          <a:p>
            <a:pPr marL="0" indent="0">
              <a:buNone/>
            </a:pPr>
            <a:r>
              <a:rPr lang="en-US" sz="6400" b="1" dirty="0"/>
              <a:t>POSC 459 </a:t>
            </a:r>
            <a:r>
              <a:rPr lang="en-US" sz="6400" dirty="0"/>
              <a:t>Social Welfare Politics and Policy</a:t>
            </a:r>
          </a:p>
          <a:p>
            <a:pPr marL="0" indent="0">
              <a:buNone/>
            </a:pPr>
            <a:r>
              <a:rPr lang="en-US" sz="6400" b="1" dirty="0"/>
              <a:t>POSC 475 </a:t>
            </a:r>
            <a:r>
              <a:rPr lang="en-US" sz="6400" dirty="0"/>
              <a:t>Administrative Law</a:t>
            </a:r>
          </a:p>
          <a:p>
            <a:pPr marL="0" indent="0">
              <a:buNone/>
            </a:pPr>
            <a:r>
              <a:rPr lang="en-US" sz="6400" b="1" dirty="0"/>
              <a:t>POSC 519 </a:t>
            </a:r>
            <a:r>
              <a:rPr lang="en-US" sz="6400" dirty="0"/>
              <a:t>State and Local Government</a:t>
            </a:r>
          </a:p>
          <a:p>
            <a:pPr marL="0" indent="0">
              <a:buNone/>
            </a:pPr>
            <a:r>
              <a:rPr lang="en-US" sz="6400" b="1" dirty="0"/>
              <a:t>POSC 522 </a:t>
            </a:r>
            <a:r>
              <a:rPr lang="en-US" sz="6400" dirty="0"/>
              <a:t>Seminar in Public Personnel Administration</a:t>
            </a:r>
          </a:p>
          <a:p>
            <a:pPr marL="0" indent="0">
              <a:buNone/>
            </a:pPr>
            <a:r>
              <a:rPr lang="en-US" sz="6400" b="1" dirty="0"/>
              <a:t>POSC 525 </a:t>
            </a:r>
            <a:r>
              <a:rPr lang="en-US" sz="6400" dirty="0"/>
              <a:t>Local Government Management</a:t>
            </a:r>
          </a:p>
          <a:p>
            <a:pPr marL="0" indent="0">
              <a:buNone/>
            </a:pPr>
            <a:r>
              <a:rPr lang="en-US" sz="6400" b="1" dirty="0"/>
              <a:t>POSC 528 </a:t>
            </a:r>
            <a:r>
              <a:rPr lang="en-US" sz="6400" dirty="0"/>
              <a:t>Seminar in Public Policy</a:t>
            </a:r>
          </a:p>
          <a:p>
            <a:pPr marL="0" indent="0">
              <a:buNone/>
            </a:pPr>
            <a:r>
              <a:rPr lang="en-US" sz="6400" b="1" dirty="0"/>
              <a:t>POSC 539 </a:t>
            </a:r>
            <a:r>
              <a:rPr lang="en-US" sz="6400" dirty="0"/>
              <a:t>Seminar in Nonprofit Sector Management</a:t>
            </a:r>
          </a:p>
          <a:p>
            <a:pPr marL="0" indent="0">
              <a:buNone/>
            </a:pPr>
            <a:r>
              <a:rPr lang="en-US" sz="6400" b="1" dirty="0"/>
              <a:t>POSC 580 </a:t>
            </a:r>
            <a:r>
              <a:rPr lang="en-US" sz="6400" dirty="0"/>
              <a:t>Emergency Management in Public Administration</a:t>
            </a:r>
          </a:p>
          <a:p>
            <a:pPr marL="0" indent="0">
              <a:buNone/>
            </a:pPr>
            <a:r>
              <a:rPr lang="en-US" sz="6400" b="1" dirty="0"/>
              <a:t>POSC 582 </a:t>
            </a:r>
            <a:r>
              <a:rPr lang="en-US" sz="6400" dirty="0"/>
              <a:t>Organizational Development and Change</a:t>
            </a:r>
          </a:p>
          <a:p>
            <a:pPr marL="0" indent="0">
              <a:buNone/>
            </a:pPr>
            <a:r>
              <a:rPr lang="en-US" sz="6400" b="1" dirty="0"/>
              <a:t>POSC 583 </a:t>
            </a:r>
            <a:r>
              <a:rPr lang="en-US" sz="6400" dirty="0"/>
              <a:t>Public Budgeting and Finance II</a:t>
            </a:r>
          </a:p>
          <a:p>
            <a:pPr marL="0" indent="0">
              <a:buNone/>
            </a:pPr>
            <a:r>
              <a:rPr lang="en-US" sz="6400" b="1" dirty="0"/>
              <a:t>POSC 588 </a:t>
            </a:r>
            <a:r>
              <a:rPr lang="en-US" sz="6400" dirty="0"/>
              <a:t>Collaborative Governance</a:t>
            </a:r>
          </a:p>
          <a:p>
            <a:endParaRPr lang="en-US" dirty="0"/>
          </a:p>
        </p:txBody>
      </p:sp>
      <p:sp>
        <p:nvSpPr>
          <p:cNvPr id="5" name="Content Placeholder 4"/>
          <p:cNvSpPr>
            <a:spLocks noGrp="1"/>
          </p:cNvSpPr>
          <p:nvPr>
            <p:ph sz="half" idx="2"/>
          </p:nvPr>
        </p:nvSpPr>
        <p:spPr>
          <a:xfrm>
            <a:off x="6172200" y="1295401"/>
            <a:ext cx="5181600" cy="4830763"/>
          </a:xfrm>
        </p:spPr>
        <p:txBody>
          <a:bodyPr>
            <a:noAutofit/>
          </a:bodyPr>
          <a:lstStyle/>
          <a:p>
            <a:pPr marL="0" indent="0">
              <a:buNone/>
            </a:pPr>
            <a:r>
              <a:rPr lang="en-US" sz="1600" b="1" dirty="0"/>
              <a:t>POSC/GEOG 478 </a:t>
            </a:r>
            <a:r>
              <a:rPr lang="en-US" sz="1600" dirty="0"/>
              <a:t>Urban Planning Principles</a:t>
            </a:r>
          </a:p>
          <a:p>
            <a:pPr marL="0" indent="0">
              <a:buNone/>
            </a:pPr>
            <a:r>
              <a:rPr lang="en-US" sz="1600" b="1" dirty="0"/>
              <a:t>POSC/GEOG 484 </a:t>
            </a:r>
            <a:r>
              <a:rPr lang="en-US" sz="1600" dirty="0"/>
              <a:t>Planning Methods</a:t>
            </a:r>
          </a:p>
          <a:p>
            <a:pPr marL="0" indent="0">
              <a:buNone/>
            </a:pPr>
            <a:r>
              <a:rPr lang="en-US" sz="1600" b="1" dirty="0"/>
              <a:t>CRJU 404 </a:t>
            </a:r>
            <a:r>
              <a:rPr lang="en-US" sz="1600" dirty="0"/>
              <a:t>Capital Punishment</a:t>
            </a:r>
          </a:p>
          <a:p>
            <a:pPr marL="0" indent="0">
              <a:buNone/>
            </a:pPr>
            <a:r>
              <a:rPr lang="en-US" sz="1600" b="1" dirty="0"/>
              <a:t>CRJU 405 </a:t>
            </a:r>
            <a:r>
              <a:rPr lang="en-US" sz="1600" dirty="0"/>
              <a:t>Criminal Justice Policy</a:t>
            </a:r>
          </a:p>
          <a:p>
            <a:pPr marL="0" indent="0">
              <a:buNone/>
            </a:pPr>
            <a:r>
              <a:rPr lang="en-US" sz="1600" b="1" dirty="0"/>
              <a:t>ECON 416 </a:t>
            </a:r>
            <a:r>
              <a:rPr lang="en-US" sz="1600" dirty="0"/>
              <a:t>Benefit Cost and Microeconomic Policy Analysis</a:t>
            </a:r>
          </a:p>
          <a:p>
            <a:pPr marL="0" indent="0">
              <a:buNone/>
            </a:pPr>
            <a:r>
              <a:rPr lang="en-US" sz="1600" b="1" dirty="0"/>
              <a:t>ECON 417 </a:t>
            </a:r>
            <a:r>
              <a:rPr lang="en-US" sz="1600" dirty="0"/>
              <a:t>Public Finance</a:t>
            </a:r>
          </a:p>
          <a:p>
            <a:pPr marL="0" indent="0">
              <a:buNone/>
            </a:pPr>
            <a:r>
              <a:rPr lang="en-US" sz="1600" b="1" dirty="0"/>
              <a:t>ENST 595T </a:t>
            </a:r>
            <a:r>
              <a:rPr lang="en-US" sz="1600" dirty="0"/>
              <a:t>Selected Topics in Environmental Problems (only certain sections will count- must get MPA advisor approval in advance)</a:t>
            </a:r>
          </a:p>
          <a:p>
            <a:pPr marL="0" indent="0">
              <a:buNone/>
            </a:pPr>
            <a:r>
              <a:rPr lang="en-US" sz="1600" b="1" dirty="0"/>
              <a:t>GEOG 481 </a:t>
            </a:r>
            <a:r>
              <a:rPr lang="en-US" sz="1600" dirty="0"/>
              <a:t>Geographic Information Systems: Introduction</a:t>
            </a:r>
          </a:p>
          <a:p>
            <a:pPr marL="0" indent="0">
              <a:buNone/>
            </a:pPr>
            <a:r>
              <a:rPr lang="en-US" sz="1600" b="1" dirty="0"/>
              <a:t>GEOG 488 </a:t>
            </a:r>
            <a:r>
              <a:rPr lang="en-US" sz="1600" dirty="0"/>
              <a:t>Land Use Analysis</a:t>
            </a:r>
          </a:p>
          <a:p>
            <a:pPr marL="0" indent="0">
              <a:buNone/>
            </a:pPr>
            <a:r>
              <a:rPr lang="en-US" sz="1600" b="1" dirty="0"/>
              <a:t>PUBH 524 </a:t>
            </a:r>
            <a:r>
              <a:rPr lang="en-US" sz="1600" dirty="0"/>
              <a:t>Public Health Administration</a:t>
            </a:r>
          </a:p>
          <a:p>
            <a:pPr marL="0" indent="0">
              <a:buNone/>
            </a:pPr>
            <a:r>
              <a:rPr lang="en-US" sz="1600" b="1" dirty="0"/>
              <a:t>MGMT 441 </a:t>
            </a:r>
            <a:r>
              <a:rPr lang="en-US" sz="1600" dirty="0"/>
              <a:t>Labor-Management Relations</a:t>
            </a:r>
          </a:p>
          <a:p>
            <a:pPr marL="0" indent="0">
              <a:buNone/>
            </a:pPr>
            <a:r>
              <a:rPr lang="en-US" sz="1600" b="1" dirty="0"/>
              <a:t>MGMT 542 </a:t>
            </a:r>
            <a:r>
              <a:rPr lang="en-US" sz="1600" dirty="0"/>
              <a:t>Labor and Employment Relations Seminar</a:t>
            </a:r>
          </a:p>
        </p:txBody>
      </p:sp>
    </p:spTree>
    <p:extLst>
      <p:ext uri="{BB962C8B-B14F-4D97-AF65-F5344CB8AC3E}">
        <p14:creationId xmlns:p14="http://schemas.microsoft.com/office/powerpoint/2010/main" val="1974370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D27C-8C47-A9C9-74AD-AE64F1FE270E}"/>
              </a:ext>
            </a:extLst>
          </p:cNvPr>
          <p:cNvSpPr>
            <a:spLocks noGrp="1"/>
          </p:cNvSpPr>
          <p:nvPr>
            <p:ph type="title"/>
          </p:nvPr>
        </p:nvSpPr>
        <p:spPr/>
        <p:txBody>
          <a:bodyPr/>
          <a:lstStyle/>
          <a:p>
            <a:r>
              <a:rPr lang="en-US" dirty="0"/>
              <a:t>What your program will actually look like</a:t>
            </a:r>
            <a:r>
              <a:rPr lang="en-US" sz="3600" baseline="30000" dirty="0"/>
              <a:t>*</a:t>
            </a:r>
            <a:endParaRPr lang="en-US" baseline="30000" dirty="0"/>
          </a:p>
        </p:txBody>
      </p:sp>
      <p:sp>
        <p:nvSpPr>
          <p:cNvPr id="3" name="Content Placeholder 2">
            <a:extLst>
              <a:ext uri="{FF2B5EF4-FFF2-40B4-BE49-F238E27FC236}">
                <a16:creationId xmlns:a16="http://schemas.microsoft.com/office/drawing/2014/main" id="{E564C4BE-B5A3-9815-8031-03CFA1CC1B11}"/>
              </a:ext>
            </a:extLst>
          </p:cNvPr>
          <p:cNvSpPr>
            <a:spLocks noGrp="1"/>
          </p:cNvSpPr>
          <p:nvPr>
            <p:ph idx="1"/>
          </p:nvPr>
        </p:nvSpPr>
        <p:spPr>
          <a:xfrm>
            <a:off x="609600" y="1600201"/>
            <a:ext cx="10972800" cy="4724399"/>
          </a:xfrm>
        </p:spPr>
        <p:txBody>
          <a:bodyPr>
            <a:normAutofit fontScale="47500" lnSpcReduction="20000"/>
          </a:bodyPr>
          <a:lstStyle/>
          <a:p>
            <a:pPr marL="514350" indent="-514350">
              <a:buFont typeface="+mj-lt"/>
              <a:buAutoNum type="arabicPeriod"/>
            </a:pPr>
            <a:r>
              <a:rPr lang="en-US" sz="3800" dirty="0"/>
              <a:t>POSC 509 Foundations of Public Administration</a:t>
            </a:r>
          </a:p>
          <a:p>
            <a:pPr marL="514350" indent="-514350">
              <a:buFont typeface="+mj-lt"/>
              <a:buAutoNum type="arabicPeriod"/>
            </a:pPr>
            <a:r>
              <a:rPr lang="en-US" sz="3800" dirty="0"/>
              <a:t>POSC 523 Administrative Research and Analysis </a:t>
            </a:r>
          </a:p>
          <a:p>
            <a:pPr marL="514350" indent="-514350">
              <a:buFont typeface="+mj-lt"/>
              <a:buAutoNum type="arabicPeriod"/>
            </a:pPr>
            <a:r>
              <a:rPr lang="en-US" sz="3800" dirty="0"/>
              <a:t>POSC 526 Public Organizational Theory &amp; Behavior </a:t>
            </a:r>
          </a:p>
          <a:p>
            <a:pPr marL="514350" indent="-514350">
              <a:buFont typeface="+mj-lt"/>
              <a:buAutoNum type="arabicPeriod"/>
            </a:pPr>
            <a:r>
              <a:rPr lang="en-US" sz="3800" dirty="0"/>
              <a:t>POSC 571 Public Budgeting and Finance</a:t>
            </a:r>
          </a:p>
          <a:p>
            <a:pPr marL="514350" indent="-514350">
              <a:buFont typeface="+mj-lt"/>
              <a:buAutoNum type="arabicPeriod"/>
            </a:pPr>
            <a:r>
              <a:rPr lang="en-US" sz="3800" dirty="0"/>
              <a:t>POSC 572 Human Resources Management for Public Organizations </a:t>
            </a:r>
          </a:p>
          <a:p>
            <a:pPr marL="514350" indent="-514350">
              <a:buFont typeface="+mj-lt"/>
              <a:buAutoNum type="arabicPeriod"/>
            </a:pPr>
            <a:r>
              <a:rPr lang="en-US" sz="3800" dirty="0"/>
              <a:t>POSC 521 Capstone Seminar: Public Administration Theory </a:t>
            </a:r>
          </a:p>
          <a:p>
            <a:pPr marL="514350" indent="-514350">
              <a:buFont typeface="+mj-lt"/>
              <a:buAutoNum type="arabicPeriod"/>
            </a:pPr>
            <a:r>
              <a:rPr lang="en-US" sz="3800" dirty="0"/>
              <a:t>POSC 519 State and Local Government, or POSC 525 Local Government Management, or POSC 528 Seminar in Public Policy</a:t>
            </a:r>
          </a:p>
          <a:p>
            <a:pPr marL="514350" indent="-514350">
              <a:buFont typeface="+mj-lt"/>
              <a:buAutoNum type="arabicPeriod"/>
            </a:pPr>
            <a:r>
              <a:rPr lang="en-US" sz="3800" dirty="0"/>
              <a:t>Concentration Core Course/Elective </a:t>
            </a:r>
          </a:p>
          <a:p>
            <a:pPr marL="514350" indent="-514350">
              <a:buFont typeface="+mj-lt"/>
              <a:buAutoNum type="arabicPeriod"/>
            </a:pPr>
            <a:r>
              <a:rPr lang="en-US" sz="3800" dirty="0"/>
              <a:t>Concentration Elective </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r>
              <a:rPr lang="en-US" sz="3800" dirty="0"/>
              <a:t>Advisor Approved Elective</a:t>
            </a:r>
          </a:p>
          <a:p>
            <a:pPr marL="514350" indent="-514350">
              <a:buFont typeface="+mj-lt"/>
              <a:buAutoNum type="arabicPeriod"/>
            </a:pPr>
            <a:endParaRPr lang="en-US" dirty="0"/>
          </a:p>
          <a:p>
            <a:pPr marL="0" indent="0">
              <a:buNone/>
            </a:pPr>
            <a:r>
              <a:rPr lang="en-US" sz="2600" dirty="0"/>
              <a:t>*if you don’t do the internship</a:t>
            </a:r>
          </a:p>
        </p:txBody>
      </p:sp>
    </p:spTree>
    <p:extLst>
      <p:ext uri="{BB962C8B-B14F-4D97-AF65-F5344CB8AC3E}">
        <p14:creationId xmlns:p14="http://schemas.microsoft.com/office/powerpoint/2010/main" val="1999191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Milestones</a:t>
            </a:r>
          </a:p>
        </p:txBody>
      </p:sp>
      <p:sp>
        <p:nvSpPr>
          <p:cNvPr id="3" name="Content Placeholder 2"/>
          <p:cNvSpPr>
            <a:spLocks noGrp="1"/>
          </p:cNvSpPr>
          <p:nvPr>
            <p:ph sz="half" idx="1"/>
          </p:nvPr>
        </p:nvSpPr>
        <p:spPr>
          <a:xfrm>
            <a:off x="609600" y="1356520"/>
            <a:ext cx="5382322" cy="4525963"/>
          </a:xfrm>
        </p:spPr>
        <p:txBody>
          <a:bodyPr>
            <a:noAutofit/>
          </a:bodyPr>
          <a:lstStyle/>
          <a:p>
            <a:pPr marL="0" indent="0">
              <a:buNone/>
            </a:pPr>
            <a:r>
              <a:rPr lang="en-US" sz="1600" b="1" dirty="0"/>
              <a:t>First Semester:</a:t>
            </a:r>
            <a:endParaRPr lang="en-US" sz="1600" dirty="0"/>
          </a:p>
          <a:p>
            <a:pPr marL="0" indent="0">
              <a:buNone/>
            </a:pPr>
            <a:r>
              <a:rPr lang="en-US" sz="1600" dirty="0"/>
              <a:t>Take POSC 509 Foundations of Public Administration and up to ONE other course:</a:t>
            </a:r>
          </a:p>
          <a:p>
            <a:pPr marL="400050" lvl="1" indent="0">
              <a:buNone/>
            </a:pPr>
            <a:r>
              <a:rPr lang="en-US" sz="1600" dirty="0"/>
              <a:t>POSC 523 Administrative Research and Analysis </a:t>
            </a:r>
          </a:p>
          <a:p>
            <a:pPr marL="400050" lvl="1" indent="0">
              <a:buNone/>
            </a:pPr>
            <a:r>
              <a:rPr lang="en-US" sz="1600" dirty="0"/>
              <a:t>POSC 526 Public Organizational Theory &amp; Behavior </a:t>
            </a:r>
          </a:p>
          <a:p>
            <a:pPr marL="400050" lvl="1" indent="0">
              <a:buNone/>
            </a:pPr>
            <a:r>
              <a:rPr lang="en-US" sz="1600" dirty="0"/>
              <a:t>POSC 571 Public Budgeting and Finance</a:t>
            </a:r>
          </a:p>
          <a:p>
            <a:pPr marL="400050" lvl="1" indent="0">
              <a:buNone/>
            </a:pPr>
            <a:r>
              <a:rPr lang="en-US" sz="1600" dirty="0"/>
              <a:t>POSC 572 Human Resource Management</a:t>
            </a:r>
          </a:p>
          <a:p>
            <a:pPr marL="0" indent="0">
              <a:buNone/>
            </a:pPr>
            <a:endParaRPr lang="en-US" sz="1600" dirty="0"/>
          </a:p>
          <a:p>
            <a:pPr marL="0" indent="0">
              <a:buNone/>
            </a:pPr>
            <a:r>
              <a:rPr lang="en-US" sz="1600" b="1" dirty="0"/>
              <a:t>Second Semester: </a:t>
            </a:r>
            <a:endParaRPr lang="en-US" sz="1600" dirty="0"/>
          </a:p>
          <a:p>
            <a:pPr marL="0" indent="0">
              <a:buNone/>
            </a:pPr>
            <a:r>
              <a:rPr lang="en-US" sz="1600" dirty="0"/>
              <a:t>Choose concentration</a:t>
            </a:r>
          </a:p>
          <a:p>
            <a:pPr marL="0" indent="0">
              <a:buNone/>
            </a:pPr>
            <a:endParaRPr lang="en-US" sz="1600" dirty="0"/>
          </a:p>
          <a:p>
            <a:pPr marL="0" indent="0">
              <a:buNone/>
            </a:pPr>
            <a:r>
              <a:rPr lang="en-US" sz="1600" b="1" dirty="0"/>
              <a:t>Completion of 18 Units: </a:t>
            </a:r>
            <a:endParaRPr lang="en-US" sz="1600" dirty="0"/>
          </a:p>
          <a:p>
            <a:pPr marL="0" indent="0">
              <a:buNone/>
            </a:pPr>
            <a:r>
              <a:rPr lang="en-US" sz="1600" dirty="0"/>
              <a:t>Eligible to join Pi Alpha </a:t>
            </a:r>
            <a:r>
              <a:rPr lang="en-US" sz="1600" dirty="0" err="1"/>
              <a:t>Alpha</a:t>
            </a:r>
            <a:r>
              <a:rPr lang="en-US" sz="1600" dirty="0"/>
              <a:t> with a GPA of 3.70 or higher</a:t>
            </a:r>
          </a:p>
          <a:p>
            <a:endParaRPr lang="en-US" sz="1050" b="1" dirty="0"/>
          </a:p>
        </p:txBody>
      </p:sp>
      <p:sp>
        <p:nvSpPr>
          <p:cNvPr id="4" name="Content Placeholder 3"/>
          <p:cNvSpPr>
            <a:spLocks noGrp="1"/>
          </p:cNvSpPr>
          <p:nvPr>
            <p:ph sz="half" idx="2"/>
          </p:nvPr>
        </p:nvSpPr>
        <p:spPr>
          <a:xfrm>
            <a:off x="6172200" y="1363741"/>
            <a:ext cx="5257800" cy="4525963"/>
          </a:xfrm>
        </p:spPr>
        <p:txBody>
          <a:bodyPr>
            <a:noAutofit/>
          </a:bodyPr>
          <a:lstStyle/>
          <a:p>
            <a:pPr marL="0" indent="0">
              <a:buNone/>
            </a:pPr>
            <a:r>
              <a:rPr lang="en-US" sz="1600" b="1" dirty="0"/>
              <a:t>Third to last Semester:</a:t>
            </a:r>
          </a:p>
          <a:p>
            <a:pPr marL="0" indent="0">
              <a:buNone/>
            </a:pPr>
            <a:r>
              <a:rPr lang="en-US" sz="1600" dirty="0"/>
              <a:t>Complete all of the core courses for the program and concentration</a:t>
            </a:r>
          </a:p>
          <a:p>
            <a:pPr marL="0" indent="0">
              <a:buNone/>
            </a:pPr>
            <a:endParaRPr lang="en-US" sz="1600" dirty="0"/>
          </a:p>
          <a:p>
            <a:pPr marL="0" indent="0">
              <a:buNone/>
            </a:pPr>
            <a:r>
              <a:rPr lang="en-US" sz="1600" b="1" dirty="0"/>
              <a:t>Penultimate Semester (Fall):</a:t>
            </a:r>
            <a:endParaRPr lang="en-US" sz="1600" dirty="0"/>
          </a:p>
          <a:p>
            <a:pPr marL="0" indent="0">
              <a:buNone/>
            </a:pPr>
            <a:r>
              <a:rPr lang="en-US" sz="1600" dirty="0"/>
              <a:t>Take POSC 521: Seminar in Public Administration Theory.  </a:t>
            </a:r>
          </a:p>
          <a:p>
            <a:pPr lvl="1"/>
            <a:r>
              <a:rPr lang="en-US" sz="1600" dirty="0"/>
              <a:t>Prepares students for taking the comprehensive exam</a:t>
            </a:r>
          </a:p>
          <a:p>
            <a:pPr lvl="1"/>
            <a:r>
              <a:rPr lang="en-US" sz="1600" dirty="0"/>
              <a:t>Only offered in the fall</a:t>
            </a:r>
          </a:p>
          <a:p>
            <a:pPr lvl="1"/>
            <a:r>
              <a:rPr lang="en-US" sz="1600" dirty="0"/>
              <a:t>Must be in your final year to enroll.</a:t>
            </a:r>
          </a:p>
          <a:p>
            <a:endParaRPr lang="en-US" sz="1000" dirty="0"/>
          </a:p>
          <a:p>
            <a:pPr marL="0" indent="0">
              <a:buNone/>
            </a:pPr>
            <a:r>
              <a:rPr lang="en-US" sz="1600" b="1" dirty="0"/>
              <a:t>Final Semester (Spring):</a:t>
            </a:r>
            <a:r>
              <a:rPr lang="en-US" sz="1600" dirty="0"/>
              <a:t> </a:t>
            </a:r>
          </a:p>
          <a:p>
            <a:r>
              <a:rPr lang="en-US" sz="1600" dirty="0"/>
              <a:t>Comprehensive Exam: Taken over the course of a week in mid-January.  </a:t>
            </a:r>
          </a:p>
          <a:p>
            <a:r>
              <a:rPr lang="en-US" sz="1600" dirty="0"/>
              <a:t>File Grad Check when you take comprehensive exams</a:t>
            </a:r>
          </a:p>
        </p:txBody>
      </p:sp>
    </p:spTree>
    <p:extLst>
      <p:ext uri="{BB962C8B-B14F-4D97-AF65-F5344CB8AC3E}">
        <p14:creationId xmlns:p14="http://schemas.microsoft.com/office/powerpoint/2010/main" val="690538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6441F-2080-44AE-A975-5A2B7D317F9D}"/>
              </a:ext>
            </a:extLst>
          </p:cNvPr>
          <p:cNvSpPr>
            <a:spLocks noGrp="1"/>
          </p:cNvSpPr>
          <p:nvPr>
            <p:ph type="title"/>
          </p:nvPr>
        </p:nvSpPr>
        <p:spPr/>
        <p:txBody>
          <a:bodyPr>
            <a:noAutofit/>
          </a:bodyPr>
          <a:lstStyle/>
          <a:p>
            <a:r>
              <a:rPr lang="en-US" sz="3600" dirty="0"/>
              <a:t>How many courses to take per semester</a:t>
            </a:r>
          </a:p>
        </p:txBody>
      </p:sp>
      <p:sp>
        <p:nvSpPr>
          <p:cNvPr id="6" name="Content Placeholder 5">
            <a:extLst>
              <a:ext uri="{FF2B5EF4-FFF2-40B4-BE49-F238E27FC236}">
                <a16:creationId xmlns:a16="http://schemas.microsoft.com/office/drawing/2014/main" id="{16F7D4B5-9F2D-4EBC-AFEA-15B4F538E1DB}"/>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sz="2800" dirty="0"/>
              <a:t>No more than two</a:t>
            </a:r>
          </a:p>
          <a:p>
            <a:pPr marL="457200" indent="-457200">
              <a:buFont typeface="Arial" panose="020B0604020202020204" pitchFamily="34" charset="0"/>
              <a:buChar char="•"/>
            </a:pPr>
            <a:r>
              <a:rPr lang="en-US" sz="2800" dirty="0"/>
              <a:t>Program is 36 units (12 courses)</a:t>
            </a:r>
          </a:p>
          <a:p>
            <a:pPr marL="457200" indent="-457200">
              <a:buFont typeface="Arial" panose="020B0604020202020204" pitchFamily="34" charset="0"/>
              <a:buChar char="•"/>
            </a:pPr>
            <a:r>
              <a:rPr lang="en-US" sz="2800" dirty="0"/>
              <a:t>2 courses/semester x 2 semesters per academic year x 3 years = 12 courses</a:t>
            </a:r>
          </a:p>
          <a:p>
            <a:pPr marL="457200" indent="-457200">
              <a:buFont typeface="Arial" panose="020B0604020202020204" pitchFamily="34" charset="0"/>
              <a:buChar char="•"/>
            </a:pPr>
            <a:r>
              <a:rPr lang="en-US" sz="2800" dirty="0"/>
              <a:t>We typically offer two courses over the summer occasionally one in winter</a:t>
            </a:r>
          </a:p>
          <a:p>
            <a:pPr marL="457200" indent="-457200">
              <a:buFont typeface="Arial" panose="020B0604020202020204" pitchFamily="34" charset="0"/>
              <a:buChar char="•"/>
            </a:pPr>
            <a:r>
              <a:rPr lang="en-US" sz="2800" dirty="0"/>
              <a:t>The program </a:t>
            </a:r>
            <a:r>
              <a:rPr lang="en-US" sz="2800" i="1" dirty="0"/>
              <a:t>can</a:t>
            </a:r>
            <a:r>
              <a:rPr lang="en-US" sz="2800" dirty="0"/>
              <a:t> be completed in 3 years but does not have to be.  You may take as long as 5 years.  There is no rush!</a:t>
            </a:r>
          </a:p>
        </p:txBody>
      </p:sp>
    </p:spTree>
    <p:extLst>
      <p:ext uri="{BB962C8B-B14F-4D97-AF65-F5344CB8AC3E}">
        <p14:creationId xmlns:p14="http://schemas.microsoft.com/office/powerpoint/2010/main" val="2260624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GPA</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Each course on the master’s Study Plan must be completed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Must maintain minimum overall GPA of 3.0 (“B”) or better</a:t>
            </a:r>
          </a:p>
          <a:p>
            <a:pPr marL="342900" indent="-342900">
              <a:buFont typeface="Arial" panose="020B0604020202020204" pitchFamily="34" charset="0"/>
              <a:buChar char="•"/>
            </a:pPr>
            <a:r>
              <a:rPr lang="en-US" sz="2200" dirty="0">
                <a:latin typeface="Aptos Display" panose="020B0004020202020204" pitchFamily="34" charset="0"/>
              </a:rPr>
              <a:t>Grades in grad school: what “A”s, “B”s and “C”s mean</a:t>
            </a:r>
          </a:p>
        </p:txBody>
      </p:sp>
    </p:spTree>
    <p:extLst>
      <p:ext uri="{BB962C8B-B14F-4D97-AF65-F5344CB8AC3E}">
        <p14:creationId xmlns:p14="http://schemas.microsoft.com/office/powerpoint/2010/main" val="3416330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Courses</a:t>
            </a:r>
          </a:p>
        </p:txBody>
      </p:sp>
      <p:sp>
        <p:nvSpPr>
          <p:cNvPr id="3" name="Content Placeholder 2"/>
          <p:cNvSpPr>
            <a:spLocks noGrp="1"/>
          </p:cNvSpPr>
          <p:nvPr>
            <p:ph idx="1"/>
          </p:nvPr>
        </p:nvSpPr>
        <p:spPr>
          <a:xfrm>
            <a:off x="762000" y="1878905"/>
            <a:ext cx="10668000" cy="3670126"/>
          </a:xfrm>
        </p:spPr>
        <p:txBody>
          <a:bodyPr>
            <a:normAutofit/>
          </a:bodyPr>
          <a:lstStyle/>
          <a:p>
            <a:pPr marL="342900" indent="-342900">
              <a:buFont typeface="Arial" panose="020B0604020202020204" pitchFamily="34" charset="0"/>
              <a:buChar char="•"/>
            </a:pPr>
            <a:r>
              <a:rPr lang="en-US" sz="2200" i="1" dirty="0">
                <a:solidFill>
                  <a:schemeClr val="accent4">
                    <a:lumMod val="75000"/>
                  </a:schemeClr>
                </a:solidFill>
                <a:latin typeface="Aptos Display" panose="020B0004020202020204" pitchFamily="34" charset="0"/>
              </a:rPr>
              <a:t>Different from undergrad:</a:t>
            </a:r>
          </a:p>
          <a:p>
            <a:pPr marL="342900" indent="-342900">
              <a:buFont typeface="Arial" panose="020B0604020202020204" pitchFamily="34" charset="0"/>
              <a:buChar char="•"/>
            </a:pPr>
            <a:r>
              <a:rPr lang="en-US" sz="2200" dirty="0">
                <a:latin typeface="Aptos Display" panose="020B0004020202020204" pitchFamily="34" charset="0"/>
              </a:rPr>
              <a:t>For master’s degree students, if a grade less than “C” (2.0) is received, the course must be repeated and passed with a grade of “C” (2.0) or better. </a:t>
            </a:r>
          </a:p>
          <a:p>
            <a:pPr marL="342900" indent="-342900">
              <a:buFont typeface="Arial" panose="020B0604020202020204" pitchFamily="34" charset="0"/>
              <a:buChar char="•"/>
            </a:pPr>
            <a:r>
              <a:rPr lang="en-US" sz="2200" dirty="0">
                <a:latin typeface="Aptos Display" panose="020B0004020202020204" pitchFamily="34" charset="0"/>
              </a:rPr>
              <a:t>A course may be repeated </a:t>
            </a:r>
            <a:r>
              <a:rPr lang="en-US" sz="2200" i="1" dirty="0">
                <a:latin typeface="Aptos Display" panose="020B0004020202020204" pitchFamily="34" charset="0"/>
              </a:rPr>
              <a:t>only once</a:t>
            </a:r>
            <a:r>
              <a:rPr lang="en-US" sz="2200" dirty="0">
                <a:latin typeface="Aptos Display" panose="020B0004020202020204" pitchFamily="34" charset="0"/>
              </a:rPr>
              <a:t>. </a:t>
            </a:r>
          </a:p>
          <a:p>
            <a:pPr marL="342900" indent="-342900">
              <a:buFont typeface="Arial" panose="020B0604020202020204" pitchFamily="34" charset="0"/>
              <a:buChar char="•"/>
            </a:pPr>
            <a:r>
              <a:rPr lang="en-US" sz="2200" dirty="0">
                <a:latin typeface="Aptos Display" panose="020B0004020202020204" pitchFamily="34" charset="0"/>
              </a:rPr>
              <a:t>If a course is repeated, </a:t>
            </a:r>
            <a:r>
              <a:rPr lang="en-US" sz="2200" i="1" dirty="0">
                <a:latin typeface="Aptos Display" panose="020B0004020202020204" pitchFamily="34" charset="0"/>
              </a:rPr>
              <a:t>both</a:t>
            </a:r>
            <a:r>
              <a:rPr lang="en-US" sz="2200" dirty="0">
                <a:latin typeface="Aptos Display" panose="020B0004020202020204" pitchFamily="34" charset="0"/>
              </a:rPr>
              <a:t> grades are included when computing the student’s Study Plan and cumulative CSUF grade point average. </a:t>
            </a:r>
          </a:p>
          <a:p>
            <a:pPr marL="342900" indent="-342900">
              <a:buFont typeface="Arial" panose="020B0604020202020204" pitchFamily="34" charset="0"/>
              <a:buChar char="•"/>
            </a:pPr>
            <a:r>
              <a:rPr lang="en-US" sz="2200" dirty="0">
                <a:latin typeface="Aptos Display" panose="020B0004020202020204" pitchFamily="34" charset="0"/>
              </a:rPr>
              <a:t>Repetition of a course carries no additional unit credit toward the degree</a:t>
            </a:r>
          </a:p>
        </p:txBody>
      </p:sp>
    </p:spTree>
    <p:extLst>
      <p:ext uri="{BB962C8B-B14F-4D97-AF65-F5344CB8AC3E}">
        <p14:creationId xmlns:p14="http://schemas.microsoft.com/office/powerpoint/2010/main" val="1808065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B0B4-CD6B-C425-8888-F6FB7F9E7D5B}"/>
              </a:ext>
            </a:extLst>
          </p:cNvPr>
          <p:cNvSpPr>
            <a:spLocks noGrp="1"/>
          </p:cNvSpPr>
          <p:nvPr>
            <p:ph type="title"/>
          </p:nvPr>
        </p:nvSpPr>
        <p:spPr/>
        <p:txBody>
          <a:bodyPr/>
          <a:lstStyle/>
          <a:p>
            <a:r>
              <a:rPr lang="en-US" dirty="0"/>
              <a:t>400-Level Courses </a:t>
            </a:r>
          </a:p>
        </p:txBody>
      </p:sp>
      <p:sp>
        <p:nvSpPr>
          <p:cNvPr id="3" name="Content Placeholder 2">
            <a:extLst>
              <a:ext uri="{FF2B5EF4-FFF2-40B4-BE49-F238E27FC236}">
                <a16:creationId xmlns:a16="http://schemas.microsoft.com/office/drawing/2014/main" id="{E2D9A108-226F-6E86-A31C-1679E14890F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latin typeface="Aptos Display" panose="020B0004020202020204" pitchFamily="34" charset="0"/>
              </a:rPr>
              <a:t>Not all 400-level courses count for graduate credit.</a:t>
            </a:r>
          </a:p>
          <a:p>
            <a:pPr marL="342900" indent="-342900">
              <a:buFont typeface="Arial" panose="020B0604020202020204" pitchFamily="34" charset="0"/>
              <a:buChar char="•"/>
            </a:pPr>
            <a:r>
              <a:rPr lang="en-US" sz="2200" dirty="0">
                <a:latin typeface="Aptos Display" panose="020B0004020202020204" pitchFamily="34" charset="0"/>
              </a:rPr>
              <a:t>All of the 400-level courses in the MPA program do.</a:t>
            </a:r>
          </a:p>
          <a:p>
            <a:pPr marL="342900" indent="-342900">
              <a:buFont typeface="Arial" panose="020B0604020202020204" pitchFamily="34" charset="0"/>
              <a:buChar char="•"/>
            </a:pPr>
            <a:r>
              <a:rPr lang="en-US" sz="2200" dirty="0">
                <a:latin typeface="Aptos Display" panose="020B0004020202020204" pitchFamily="34" charset="0"/>
              </a:rPr>
              <a:t>The instructor must assign separate additional assignments to graduate students for the course to count.</a:t>
            </a:r>
          </a:p>
          <a:p>
            <a:pPr marL="342900" indent="-342900">
              <a:buFont typeface="Arial" panose="020B0604020202020204" pitchFamily="34" charset="0"/>
              <a:buChar char="•"/>
            </a:pPr>
            <a:r>
              <a:rPr lang="en-US" sz="2200" dirty="0">
                <a:latin typeface="Aptos Display" panose="020B0004020202020204" pitchFamily="34" charset="0"/>
              </a:rPr>
              <a:t>Make sure your instructor knows that you are a graduate student.  This is a mutual responsibility.  </a:t>
            </a:r>
          </a:p>
          <a:p>
            <a:endParaRPr lang="en-US" sz="2200" dirty="0">
              <a:latin typeface="Aptos Display" panose="020B0004020202020204" pitchFamily="34" charset="0"/>
            </a:endParaRPr>
          </a:p>
        </p:txBody>
      </p:sp>
    </p:spTree>
    <p:extLst>
      <p:ext uri="{BB962C8B-B14F-4D97-AF65-F5344CB8AC3E}">
        <p14:creationId xmlns:p14="http://schemas.microsoft.com/office/powerpoint/2010/main" val="281785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standing in front of a classroom of students&#10;&#10;Description automatically generated">
            <a:extLst>
              <a:ext uri="{FF2B5EF4-FFF2-40B4-BE49-F238E27FC236}">
                <a16:creationId xmlns:a16="http://schemas.microsoft.com/office/drawing/2014/main" id="{32B30CE5-DC76-EDD2-7444-A142737F1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806" y="457200"/>
            <a:ext cx="5403850" cy="5403850"/>
          </a:xfrm>
        </p:spPr>
      </p:pic>
      <p:sp>
        <p:nvSpPr>
          <p:cNvPr id="16" name="Title 15">
            <a:extLst>
              <a:ext uri="{FF2B5EF4-FFF2-40B4-BE49-F238E27FC236}">
                <a16:creationId xmlns:a16="http://schemas.microsoft.com/office/drawing/2014/main" id="{FDA8A5D3-C79F-EA77-C128-CE4783F99D68}"/>
              </a:ext>
            </a:extLst>
          </p:cNvPr>
          <p:cNvSpPr>
            <a:spLocks noGrp="1"/>
          </p:cNvSpPr>
          <p:nvPr>
            <p:ph type="title"/>
          </p:nvPr>
        </p:nvSpPr>
        <p:spPr/>
        <p:txBody>
          <a:bodyPr/>
          <a:lstStyle/>
          <a:p>
            <a:r>
              <a:rPr lang="en-US" dirty="0"/>
              <a:t>Introduce Yourselves</a:t>
            </a:r>
          </a:p>
        </p:txBody>
      </p:sp>
      <p:graphicFrame>
        <p:nvGraphicFramePr>
          <p:cNvPr id="8" name="Diagram 7">
            <a:extLst>
              <a:ext uri="{FF2B5EF4-FFF2-40B4-BE49-F238E27FC236}">
                <a16:creationId xmlns:a16="http://schemas.microsoft.com/office/drawing/2014/main" id="{D082559B-4A6E-8E4F-F3A7-3DEC304F13E2}"/>
              </a:ext>
            </a:extLst>
          </p:cNvPr>
          <p:cNvGraphicFramePr/>
          <p:nvPr/>
        </p:nvGraphicFramePr>
        <p:xfrm>
          <a:off x="457201" y="1987812"/>
          <a:ext cx="3606800" cy="388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519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219201"/>
            <a:ext cx="10744200" cy="4906963"/>
          </a:xfrm>
        </p:spPr>
        <p:txBody>
          <a:bodyPr>
            <a:normAutofit lnSpcReduction="10000"/>
          </a:bodyPr>
          <a:lstStyle/>
          <a:p>
            <a:pPr marL="0" indent="0">
              <a:buNone/>
            </a:pPr>
            <a:r>
              <a:rPr lang="en-US" sz="2800" dirty="0">
                <a:latin typeface="Aptos Display" panose="020B0004020202020204" pitchFamily="34" charset="0"/>
              </a:rPr>
              <a:t>Academic dishonesty is a serious offense in higher education. It includes such things as cheating, inventing false information or citations, plagiarism, and helping someone else commit an act of academic dishonesty. </a:t>
            </a:r>
          </a:p>
          <a:p>
            <a:pPr lvl="1"/>
            <a:r>
              <a:rPr lang="en-US" sz="2400" dirty="0">
                <a:latin typeface="Aptos Display" panose="020B0004020202020204" pitchFamily="34" charset="0"/>
              </a:rPr>
              <a:t>Cheating is the act of obtaining or attempting to obtain credit for work by the use of any dishonest, fraudulent, or unauthorized means. </a:t>
            </a:r>
          </a:p>
          <a:p>
            <a:pPr lvl="1"/>
            <a:r>
              <a:rPr lang="en-US" sz="2400" dirty="0">
                <a:latin typeface="Aptos Display" panose="020B0004020202020204" pitchFamily="34" charset="0"/>
              </a:rPr>
              <a:t>Plagiarism is that act of taking the specific substance of another and offering it as one's own without giving credit to the source. For example, cutting and pasting from a website without quotation marks and a citation of the source, is an act of plagiarism. </a:t>
            </a:r>
          </a:p>
          <a:p>
            <a:pPr lvl="1"/>
            <a:r>
              <a:rPr lang="en-US" sz="2400" dirty="0">
                <a:latin typeface="Aptos Display" panose="020B0004020202020204" pitchFamily="34" charset="0"/>
              </a:rPr>
              <a:t>Use of AI without express permission or instruction from faculty is an act of academic dishonesty.  </a:t>
            </a:r>
          </a:p>
          <a:p>
            <a:pPr marL="0" indent="0">
              <a:buNone/>
            </a:pPr>
            <a:r>
              <a:rPr lang="en-US" sz="2800" dirty="0">
                <a:latin typeface="Aptos Display" panose="020B0004020202020204" pitchFamily="34" charset="0"/>
              </a:rPr>
              <a:t>Proper Citations: each faculty member may have slightly different requirements.  Read the </a:t>
            </a:r>
            <a:r>
              <a:rPr lang="en-US" sz="2800" i="1" dirty="0">
                <a:latin typeface="Aptos Display" panose="020B0004020202020204" pitchFamily="34" charset="0"/>
              </a:rPr>
              <a:t>MPA Writing Guide</a:t>
            </a:r>
          </a:p>
        </p:txBody>
      </p:sp>
    </p:spTree>
    <p:extLst>
      <p:ext uri="{BB962C8B-B14F-4D97-AF65-F5344CB8AC3E}">
        <p14:creationId xmlns:p14="http://schemas.microsoft.com/office/powerpoint/2010/main" val="2745111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Leaves of Absence</a:t>
            </a:r>
          </a:p>
        </p:txBody>
      </p:sp>
      <p:sp>
        <p:nvSpPr>
          <p:cNvPr id="3" name="Content Placeholder 2"/>
          <p:cNvSpPr>
            <a:spLocks noGrp="1"/>
          </p:cNvSpPr>
          <p:nvPr>
            <p:ph idx="1"/>
          </p:nvPr>
        </p:nvSpPr>
        <p:spPr>
          <a:xfrm>
            <a:off x="914400" y="1600200"/>
            <a:ext cx="10287000" cy="4572000"/>
          </a:xfrm>
        </p:spPr>
        <p:txBody>
          <a:bodyPr>
            <a:normAutofit/>
          </a:bodyPr>
          <a:lstStyle/>
          <a:p>
            <a:pPr marL="0" indent="0">
              <a:buNone/>
            </a:pPr>
            <a:r>
              <a:rPr lang="en-US" sz="2200" dirty="0">
                <a:latin typeface="Aptos Display" panose="020B0004020202020204" pitchFamily="34" charset="0"/>
              </a:rPr>
              <a:t>A LOA may be granted to conditionally classified or classified graduate students who have completed at least 6 units while in residence at this university toward the degree.</a:t>
            </a:r>
          </a:p>
          <a:p>
            <a:pPr marL="0" indent="0">
              <a:buNone/>
            </a:pPr>
            <a:r>
              <a:rPr lang="en-US" sz="2200" dirty="0">
                <a:latin typeface="Aptos Display" panose="020B0004020202020204" pitchFamily="34" charset="0"/>
              </a:rPr>
              <a:t>Grounds for requesting a leave of absence include:</a:t>
            </a:r>
          </a:p>
          <a:p>
            <a:pPr lvl="1"/>
            <a:r>
              <a:rPr lang="en-US" sz="2200" dirty="0">
                <a:latin typeface="Aptos Display" panose="020B0004020202020204" pitchFamily="34" charset="0"/>
              </a:rPr>
              <a:t>Illness or disability (permanent or temporary) or similar personal exigencies including pregnancy that makes it impossible or inadvisable for a student to register for classes.</a:t>
            </a:r>
          </a:p>
          <a:p>
            <a:pPr lvl="1"/>
            <a:r>
              <a:rPr lang="en-US" sz="2200" dirty="0">
                <a:latin typeface="Aptos Display" panose="020B0004020202020204" pitchFamily="34" charset="0"/>
              </a:rPr>
              <a:t>Activities which enhance a student’s professional career objectives.</a:t>
            </a:r>
          </a:p>
          <a:p>
            <a:pPr lvl="1"/>
            <a:r>
              <a:rPr lang="en-US" sz="2200" dirty="0">
                <a:latin typeface="Aptos Display" panose="020B0004020202020204" pitchFamily="34" charset="0"/>
              </a:rPr>
              <a:t>Active duty in the armed forces of the United States.</a:t>
            </a:r>
          </a:p>
          <a:p>
            <a:pPr lvl="1"/>
            <a:r>
              <a:rPr lang="en-US" sz="2200" dirty="0">
                <a:latin typeface="Aptos Display" panose="020B0004020202020204" pitchFamily="34" charset="0"/>
              </a:rPr>
              <a:t>Severe financial hardship.</a:t>
            </a:r>
          </a:p>
          <a:p>
            <a:pPr lvl="1"/>
            <a:r>
              <a:rPr lang="en-US" sz="2200" dirty="0">
                <a:latin typeface="Aptos Display" panose="020B0004020202020204" pitchFamily="34" charset="0"/>
              </a:rPr>
              <a:t>Other reasons at the discretion of the Associate Vice President for Academic Programs.</a:t>
            </a:r>
          </a:p>
        </p:txBody>
      </p:sp>
    </p:spTree>
    <p:extLst>
      <p:ext uri="{BB962C8B-B14F-4D97-AF65-F5344CB8AC3E}">
        <p14:creationId xmlns:p14="http://schemas.microsoft.com/office/powerpoint/2010/main" val="2976419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FAB-FBD7-163E-EE0C-98BAA8B1B54C}"/>
              </a:ext>
            </a:extLst>
          </p:cNvPr>
          <p:cNvSpPr>
            <a:spLocks noGrp="1"/>
          </p:cNvSpPr>
          <p:nvPr>
            <p:ph type="title"/>
          </p:nvPr>
        </p:nvSpPr>
        <p:spPr/>
        <p:txBody>
          <a:bodyPr/>
          <a:lstStyle/>
          <a:p>
            <a:r>
              <a:rPr lang="en-US" dirty="0"/>
              <a:t>Checklist for Starting the First Semester</a:t>
            </a:r>
          </a:p>
        </p:txBody>
      </p:sp>
      <p:sp>
        <p:nvSpPr>
          <p:cNvPr id="3" name="Content Placeholder 2">
            <a:extLst>
              <a:ext uri="{FF2B5EF4-FFF2-40B4-BE49-F238E27FC236}">
                <a16:creationId xmlns:a16="http://schemas.microsoft.com/office/drawing/2014/main" id="{558185E2-1EB7-A801-F97E-F84B6769758B}"/>
              </a:ext>
            </a:extLst>
          </p:cNvPr>
          <p:cNvSpPr>
            <a:spLocks noGrp="1"/>
          </p:cNvSpPr>
          <p:nvPr>
            <p:ph idx="1"/>
          </p:nvPr>
        </p:nvSpPr>
        <p:spPr>
          <a:xfrm>
            <a:off x="609600" y="1417639"/>
            <a:ext cx="10972800" cy="4708526"/>
          </a:xfrm>
        </p:spPr>
        <p:txBody>
          <a:bodyPr>
            <a:noAutofit/>
          </a:bodyPr>
          <a:lstStyle/>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Register for </a:t>
            </a:r>
            <a:r>
              <a:rPr lang="en-US" sz="2000" b="1" dirty="0">
                <a:latin typeface="Aptos Display" panose="020B0004020202020204" pitchFamily="34" charset="0"/>
              </a:rPr>
              <a:t>POSC 509 Foundations of Public Administration </a:t>
            </a:r>
            <a:r>
              <a:rPr lang="en-US" sz="2000" dirty="0">
                <a:latin typeface="Aptos Display" panose="020B0004020202020204" pitchFamily="34" charset="0"/>
              </a:rPr>
              <a:t>and up to ONE other course:</a:t>
            </a:r>
          </a:p>
          <a:p>
            <a:pPr lvl="2" indent="-285750">
              <a:spcBef>
                <a:spcPts val="600"/>
              </a:spcBef>
              <a:spcAft>
                <a:spcPts val="600"/>
              </a:spcAft>
            </a:pPr>
            <a:r>
              <a:rPr lang="en-US" sz="1800" dirty="0">
                <a:latin typeface="Aptos Display" panose="020B0004020202020204" pitchFamily="34" charset="0"/>
              </a:rPr>
              <a:t>POSC 523 Administrative Research and Analysis </a:t>
            </a:r>
          </a:p>
          <a:p>
            <a:pPr lvl="2" indent="-285750">
              <a:spcBef>
                <a:spcPts val="600"/>
              </a:spcBef>
              <a:spcAft>
                <a:spcPts val="600"/>
              </a:spcAft>
            </a:pPr>
            <a:r>
              <a:rPr lang="en-US" sz="1800" dirty="0">
                <a:latin typeface="Aptos Display" panose="020B0004020202020204" pitchFamily="34" charset="0"/>
              </a:rPr>
              <a:t>POSC 526 Public Organizational Theory &amp; Behavior </a:t>
            </a:r>
          </a:p>
          <a:p>
            <a:pPr lvl="2" indent="-285750">
              <a:spcBef>
                <a:spcPts val="600"/>
              </a:spcBef>
              <a:spcAft>
                <a:spcPts val="600"/>
              </a:spcAft>
            </a:pPr>
            <a:r>
              <a:rPr lang="en-US" sz="1800" dirty="0">
                <a:latin typeface="Aptos Display" panose="020B0004020202020204" pitchFamily="34" charset="0"/>
              </a:rPr>
              <a:t>POSC 571 Public Budgeting and Finance</a:t>
            </a:r>
          </a:p>
          <a:p>
            <a:pPr lvl="2" indent="-285750">
              <a:spcBef>
                <a:spcPts val="600"/>
              </a:spcBef>
              <a:spcAft>
                <a:spcPts val="600"/>
              </a:spcAft>
            </a:pPr>
            <a:r>
              <a:rPr lang="en-US" sz="1800" dirty="0">
                <a:latin typeface="Aptos Display" panose="020B0004020202020204" pitchFamily="34" charset="0"/>
              </a:rPr>
              <a:t>POSC 572 Human Resource Management</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Check your CSUF email account regularly</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Accept invitation to Canvas MPA Program course</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Read the </a:t>
            </a:r>
            <a:r>
              <a:rPr lang="en-US" sz="2000" i="1" dirty="0">
                <a:latin typeface="Aptos Display" panose="020B0004020202020204" pitchFamily="34" charset="0"/>
              </a:rPr>
              <a:t>MPA Writing Guide</a:t>
            </a:r>
            <a:endParaRPr lang="en-US" sz="2000" dirty="0">
              <a:latin typeface="Aptos Display" panose="020B0004020202020204" pitchFamily="34" charset="0"/>
            </a:endParaRP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Get your Titan Card</a:t>
            </a:r>
          </a:p>
          <a:p>
            <a:pPr marL="342900" indent="-342900">
              <a:spcBef>
                <a:spcPts val="600"/>
              </a:spcBef>
              <a:spcAft>
                <a:spcPts val="600"/>
              </a:spcAft>
              <a:buFont typeface="Arial" panose="020B0604020202020204" pitchFamily="34" charset="0"/>
              <a:buChar char="•"/>
            </a:pPr>
            <a:r>
              <a:rPr lang="en-US" sz="2000" dirty="0">
                <a:latin typeface="Aptos Display" panose="020B0004020202020204" pitchFamily="34" charset="0"/>
              </a:rPr>
              <a:t>Complete the TDA tutorial: </a:t>
            </a:r>
            <a:r>
              <a:rPr lang="en-US" sz="2000" dirty="0">
                <a:latin typeface="Aptos Display" panose="020B0004020202020204" pitchFamily="34" charset="0"/>
                <a:hlinkClick r:id="rId2"/>
              </a:rPr>
              <a:t>https://www.fullerton.edu/ittraining/peoplesoft/student/tutorials/TDA/</a:t>
            </a:r>
            <a:endParaRPr lang="en-US" sz="2000" dirty="0">
              <a:latin typeface="Aptos Display" panose="020B0004020202020204" pitchFamily="34" charset="0"/>
            </a:endParaRPr>
          </a:p>
        </p:txBody>
      </p:sp>
    </p:spTree>
    <p:extLst>
      <p:ext uri="{BB962C8B-B14F-4D97-AF65-F5344CB8AC3E}">
        <p14:creationId xmlns:p14="http://schemas.microsoft.com/office/powerpoint/2010/main" val="4236357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57200" y="457200"/>
            <a:ext cx="11277600" cy="1143000"/>
          </a:xfrm>
        </p:spPr>
        <p:txBody>
          <a:bodyPr/>
          <a:lstStyle/>
          <a:p>
            <a:r>
              <a:rPr lang="en-US" dirty="0"/>
              <a:t>Questions &amp; Answers?</a:t>
            </a:r>
          </a:p>
        </p:txBody>
      </p:sp>
      <p:grpSp>
        <p:nvGrpSpPr>
          <p:cNvPr id="7" name="Group 6">
            <a:extLst>
              <a:ext uri="{FF2B5EF4-FFF2-40B4-BE49-F238E27FC236}">
                <a16:creationId xmlns:a16="http://schemas.microsoft.com/office/drawing/2014/main" id="{76A5E646-4B28-F7B1-CD7F-7E6D04542DA6}"/>
              </a:ext>
            </a:extLst>
          </p:cNvPr>
          <p:cNvGrpSpPr/>
          <p:nvPr/>
        </p:nvGrpSpPr>
        <p:grpSpPr>
          <a:xfrm>
            <a:off x="3540962" y="1028700"/>
            <a:ext cx="5110075" cy="5110075"/>
            <a:chOff x="3540963" y="873962"/>
            <a:chExt cx="5110075" cy="5110075"/>
          </a:xfrm>
        </p:grpSpPr>
        <p:pic>
          <p:nvPicPr>
            <p:cNvPr id="3" name="Graphic 2" descr="Chat with solid fill">
              <a:extLst>
                <a:ext uri="{FF2B5EF4-FFF2-40B4-BE49-F238E27FC236}">
                  <a16:creationId xmlns:a16="http://schemas.microsoft.com/office/drawing/2014/main" id="{DD15440D-7E0F-6F51-8EAE-363FE4355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0963" y="873962"/>
              <a:ext cx="5110075" cy="5110075"/>
            </a:xfrm>
            <a:prstGeom prst="rect">
              <a:avLst/>
            </a:prstGeom>
          </p:spPr>
        </p:pic>
        <p:sp>
          <p:nvSpPr>
            <p:cNvPr id="6" name="TextBox 5">
              <a:extLst>
                <a:ext uri="{FF2B5EF4-FFF2-40B4-BE49-F238E27FC236}">
                  <a16:creationId xmlns:a16="http://schemas.microsoft.com/office/drawing/2014/main" id="{92641BD2-053D-7A50-B276-7E1D98B4F983}"/>
                </a:ext>
              </a:extLst>
            </p:cNvPr>
            <p:cNvSpPr txBox="1"/>
            <p:nvPr/>
          </p:nvSpPr>
          <p:spPr>
            <a:xfrm>
              <a:off x="5566786" y="2613391"/>
              <a:ext cx="2642717" cy="1631216"/>
            </a:xfrm>
            <a:prstGeom prst="rect">
              <a:avLst/>
            </a:prstGeom>
            <a:noFill/>
          </p:spPr>
          <p:txBody>
            <a:bodyPr wrap="square">
              <a:spAutoFit/>
            </a:bodyPr>
            <a:lstStyle/>
            <a:p>
              <a:pPr algn="ctr"/>
              <a:r>
                <a:rPr lang="en-US" sz="10000" b="1" dirty="0">
                  <a:solidFill>
                    <a:schemeClr val="tx2"/>
                  </a:solidFill>
                </a:rPr>
                <a:t>?</a:t>
              </a:r>
            </a:p>
          </p:txBody>
        </p:sp>
      </p:grpSp>
    </p:spTree>
    <p:extLst>
      <p:ext uri="{BB962C8B-B14F-4D97-AF65-F5344CB8AC3E}">
        <p14:creationId xmlns:p14="http://schemas.microsoft.com/office/powerpoint/2010/main" val="373363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649-85F7-6671-A0B5-C1C07A9D38B2}"/>
              </a:ext>
            </a:extLst>
          </p:cNvPr>
          <p:cNvSpPr>
            <a:spLocks noGrp="1"/>
          </p:cNvSpPr>
          <p:nvPr>
            <p:ph type="title"/>
          </p:nvPr>
        </p:nvSpPr>
        <p:spPr/>
        <p:txBody>
          <a:bodyPr/>
          <a:lstStyle/>
          <a:p>
            <a:r>
              <a:rPr lang="en-US" sz="6000" dirty="0">
                <a:latin typeface="Aptos Display" panose="020B0004020202020204" pitchFamily="34" charset="0"/>
              </a:rPr>
              <a:t>Contact Information</a:t>
            </a:r>
          </a:p>
        </p:txBody>
      </p:sp>
      <p:sp>
        <p:nvSpPr>
          <p:cNvPr id="3" name="Text Placeholder 2">
            <a:extLst>
              <a:ext uri="{FF2B5EF4-FFF2-40B4-BE49-F238E27FC236}">
                <a16:creationId xmlns:a16="http://schemas.microsoft.com/office/drawing/2014/main" id="{EA45B43E-52CA-3ECD-61B2-14A3E46151EE}"/>
              </a:ext>
            </a:extLst>
          </p:cNvPr>
          <p:cNvSpPr>
            <a:spLocks noGrp="1"/>
          </p:cNvSpPr>
          <p:nvPr>
            <p:ph type="body" idx="1"/>
          </p:nvPr>
        </p:nvSpPr>
        <p:spPr/>
        <p:txBody>
          <a:bodyPr>
            <a:normAutofit/>
          </a:bodyPr>
          <a:lstStyle/>
          <a:p>
            <a:r>
              <a:rPr lang="en-US" sz="2800" dirty="0">
                <a:solidFill>
                  <a:schemeClr val="accent4">
                    <a:lumMod val="75000"/>
                  </a:schemeClr>
                </a:solidFill>
                <a:latin typeface="Aptos Display" panose="020B0004020202020204" pitchFamily="34" charset="0"/>
              </a:rPr>
              <a:t>Division of Politics, Administration &amp; Justice</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2">
                  <a:extLst>
                    <a:ext uri="{A12FA001-AC4F-418D-AE19-62706E023703}">
                      <ahyp:hlinkClr xmlns:ahyp="http://schemas.microsoft.com/office/drawing/2018/hyperlinkcolor" val="tx"/>
                    </a:ext>
                  </a:extLst>
                </a:hlinkClick>
              </a:rPr>
              <a:t>pajdiv@fullerton.edu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3">
                  <a:extLst>
                    <a:ext uri="{A12FA001-AC4F-418D-AE19-62706E023703}">
                      <ahyp:hlinkClr xmlns:ahyp="http://schemas.microsoft.com/office/drawing/2018/hyperlinkcolor" val="tx"/>
                    </a:ext>
                  </a:extLst>
                </a:hlinkClick>
              </a:rPr>
              <a:t>mpa.fullerton.edu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657-278-3521</a:t>
            </a:r>
          </a:p>
          <a:p>
            <a:r>
              <a:rPr lang="en-US" sz="2800" dirty="0">
                <a:solidFill>
                  <a:schemeClr val="accent4">
                    <a:lumMod val="75000"/>
                  </a:schemeClr>
                </a:solidFill>
                <a:latin typeface="Aptos Display" panose="020B0004020202020204" pitchFamily="34" charset="0"/>
              </a:rPr>
              <a:t>David Adams – MPA Director</a:t>
            </a: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4">
                  <a:extLst>
                    <a:ext uri="{A12FA001-AC4F-418D-AE19-62706E023703}">
                      <ahyp:hlinkClr xmlns:ahyp="http://schemas.microsoft.com/office/drawing/2018/hyperlinkcolor" val="tx"/>
                    </a:ext>
                  </a:extLst>
                </a:hlinkClick>
              </a:rPr>
              <a:t>dpadams@fullerton.edu</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hlinkClick r:id="rId5">
                  <a:extLst>
                    <a:ext uri="{A12FA001-AC4F-418D-AE19-62706E023703}">
                      <ahyp:hlinkClr xmlns:ahyp="http://schemas.microsoft.com/office/drawing/2018/hyperlinkcolor" val="tx"/>
                    </a:ext>
                  </a:extLst>
                </a:hlinkClick>
              </a:rPr>
              <a:t>dadams.io/appointments</a:t>
            </a:r>
            <a:endParaRPr lang="en-US" sz="2800" dirty="0">
              <a:solidFill>
                <a:schemeClr val="accent1"/>
              </a:solidFill>
              <a:latin typeface="Aptos Display" panose="020B0004020202020204" pitchFamily="34" charset="0"/>
            </a:endParaRPr>
          </a:p>
          <a:p>
            <a:pPr marL="800100" lvl="1" indent="-342900">
              <a:buFont typeface="Arial" panose="020B0604020202020204" pitchFamily="34" charset="0"/>
              <a:buChar char="•"/>
            </a:pPr>
            <a:r>
              <a:rPr lang="en-US" sz="2800" dirty="0">
                <a:solidFill>
                  <a:schemeClr val="accent1"/>
                </a:solidFill>
                <a:latin typeface="Aptos Display" panose="020B0004020202020204" pitchFamily="34" charset="0"/>
              </a:rPr>
              <a:t>657-278-4770</a:t>
            </a:r>
          </a:p>
        </p:txBody>
      </p:sp>
      <p:pic>
        <p:nvPicPr>
          <p:cNvPr id="6" name="Picture Placeholder 5" descr="A sign with palm trees in the background&#10;&#10;Description automatically generated">
            <a:extLst>
              <a:ext uri="{FF2B5EF4-FFF2-40B4-BE49-F238E27FC236}">
                <a16:creationId xmlns:a16="http://schemas.microsoft.com/office/drawing/2014/main" id="{725510D2-A90B-A297-DB97-44CC9B137D5B}"/>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830" r="6830"/>
          <a:stretch>
            <a:fillRect/>
          </a:stretch>
        </p:blipFill>
        <p:spPr/>
      </p:pic>
    </p:spTree>
    <p:extLst>
      <p:ext uri="{BB962C8B-B14F-4D97-AF65-F5344CB8AC3E}">
        <p14:creationId xmlns:p14="http://schemas.microsoft.com/office/powerpoint/2010/main" val="3051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2BED-91DE-BC91-D712-9340D27BF4C0}"/>
              </a:ext>
            </a:extLst>
          </p:cNvPr>
          <p:cNvSpPr>
            <a:spLocks noGrp="1"/>
          </p:cNvSpPr>
          <p:nvPr>
            <p:ph type="title"/>
          </p:nvPr>
        </p:nvSpPr>
        <p:spPr/>
        <p:txBody>
          <a:bodyPr/>
          <a:lstStyle/>
          <a:p>
            <a:r>
              <a:rPr lang="en-US" sz="4000" dirty="0"/>
              <a:t>Download this Presentation</a:t>
            </a:r>
          </a:p>
        </p:txBody>
      </p:sp>
      <p:sp>
        <p:nvSpPr>
          <p:cNvPr id="4" name="Text Placeholder 3">
            <a:extLst>
              <a:ext uri="{FF2B5EF4-FFF2-40B4-BE49-F238E27FC236}">
                <a16:creationId xmlns:a16="http://schemas.microsoft.com/office/drawing/2014/main" id="{480D5DAC-2739-696E-C2D4-09B3D0325D1E}"/>
              </a:ext>
            </a:extLst>
          </p:cNvPr>
          <p:cNvSpPr>
            <a:spLocks noGrp="1"/>
          </p:cNvSpPr>
          <p:nvPr>
            <p:ph type="body" sz="half" idx="2"/>
          </p:nvPr>
        </p:nvSpPr>
        <p:spPr>
          <a:xfrm>
            <a:off x="457201" y="1987812"/>
            <a:ext cx="3606800" cy="554972"/>
          </a:xfrm>
        </p:spPr>
        <p:txBody>
          <a:bodyPr/>
          <a:lstStyle/>
          <a:p>
            <a:r>
              <a:rPr lang="en-US" sz="2800" dirty="0">
                <a:solidFill>
                  <a:schemeClr val="accent2"/>
                </a:solidFill>
                <a:latin typeface="Aptos Display" panose="020B0004020202020204" pitchFamily="34" charset="0"/>
              </a:rPr>
              <a:t>https://</a:t>
            </a:r>
            <a:r>
              <a:rPr lang="en-US" sz="2800" dirty="0" err="1">
                <a:solidFill>
                  <a:schemeClr val="accent2"/>
                </a:solidFill>
                <a:latin typeface="Aptos Display" panose="020B0004020202020204" pitchFamily="34" charset="0"/>
              </a:rPr>
              <a:t>bit.ly</a:t>
            </a:r>
            <a:r>
              <a:rPr lang="en-US" sz="2800" dirty="0">
                <a:solidFill>
                  <a:schemeClr val="accent2"/>
                </a:solidFill>
                <a:latin typeface="Aptos Display" panose="020B0004020202020204" pitchFamily="34" charset="0"/>
              </a:rPr>
              <a:t>/csufmpa24</a:t>
            </a:r>
          </a:p>
          <a:p>
            <a:endParaRPr lang="en-US" sz="2800" dirty="0">
              <a:solidFill>
                <a:schemeClr val="accent2"/>
              </a:solidFill>
              <a:latin typeface="Aptos Display" panose="020B0004020202020204" pitchFamily="34" charset="0"/>
            </a:endParaRPr>
          </a:p>
        </p:txBody>
      </p:sp>
      <p:pic>
        <p:nvPicPr>
          <p:cNvPr id="12" name="Content Placeholder 11" descr="A sign in front of a group of flowers&#10;&#10;Description automatically generated">
            <a:extLst>
              <a:ext uri="{FF2B5EF4-FFF2-40B4-BE49-F238E27FC236}">
                <a16:creationId xmlns:a16="http://schemas.microsoft.com/office/drawing/2014/main" id="{9BB81D6D-E2C7-95E6-6137-303710D28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600" y="681934"/>
            <a:ext cx="7434263" cy="4954382"/>
          </a:xfrm>
        </p:spPr>
      </p:pic>
      <p:pic>
        <p:nvPicPr>
          <p:cNvPr id="5" name="Picture 4" descr="A qr code with a white background&#10;&#10;Description automatically generated">
            <a:extLst>
              <a:ext uri="{FF2B5EF4-FFF2-40B4-BE49-F238E27FC236}">
                <a16:creationId xmlns:a16="http://schemas.microsoft.com/office/drawing/2014/main" id="{A96F6723-2DCC-66C0-4C65-398E6FAC1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97" y="2612358"/>
            <a:ext cx="2726956" cy="2726956"/>
          </a:xfrm>
          <a:prstGeom prst="rect">
            <a:avLst/>
          </a:prstGeom>
        </p:spPr>
      </p:pic>
    </p:spTree>
    <p:extLst>
      <p:ext uri="{BB962C8B-B14F-4D97-AF65-F5344CB8AC3E}">
        <p14:creationId xmlns:p14="http://schemas.microsoft.com/office/powerpoint/2010/main" val="1346471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93591-2387-A519-897B-3804243C7464}"/>
              </a:ext>
            </a:extLst>
          </p:cNvPr>
          <p:cNvSpPr>
            <a:spLocks noGrp="1"/>
          </p:cNvSpPr>
          <p:nvPr>
            <p:ph type="title"/>
          </p:nvPr>
        </p:nvSpPr>
        <p:spPr/>
        <p:txBody>
          <a:bodyPr/>
          <a:lstStyle/>
          <a:p>
            <a:r>
              <a:rPr lang="en-US" dirty="0">
                <a:latin typeface="Aptos Display" panose="020B0004020202020204" pitchFamily="34" charset="0"/>
              </a:rPr>
              <a:t>CSUF MPA Program by the Numbers</a:t>
            </a:r>
          </a:p>
        </p:txBody>
      </p:sp>
      <p:graphicFrame>
        <p:nvGraphicFramePr>
          <p:cNvPr id="7" name="Content Placeholder 6">
            <a:extLst>
              <a:ext uri="{FF2B5EF4-FFF2-40B4-BE49-F238E27FC236}">
                <a16:creationId xmlns:a16="http://schemas.microsoft.com/office/drawing/2014/main" id="{3A7B4079-9C0C-7914-8BA9-EF55081315D1}"/>
              </a:ext>
            </a:extLst>
          </p:cNvPr>
          <p:cNvGraphicFramePr>
            <a:graphicFrameLocks noGrp="1"/>
          </p:cNvGraphicFramePr>
          <p:nvPr>
            <p:ph idx="1"/>
            <p:extLst>
              <p:ext uri="{D42A27DB-BD31-4B8C-83A1-F6EECF244321}">
                <p14:modId xmlns:p14="http://schemas.microsoft.com/office/powerpoint/2010/main" val="958912475"/>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2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27E-C826-CD1B-968C-FE134007CD13}"/>
              </a:ext>
            </a:extLst>
          </p:cNvPr>
          <p:cNvSpPr>
            <a:spLocks noGrp="1"/>
          </p:cNvSpPr>
          <p:nvPr>
            <p:ph type="title"/>
          </p:nvPr>
        </p:nvSpPr>
        <p:spPr/>
        <p:txBody>
          <a:bodyPr/>
          <a:lstStyle/>
          <a:p>
            <a:r>
              <a:rPr lang="en-US" dirty="0">
                <a:latin typeface="Aptos Display" panose="020B0004020202020204" pitchFamily="34" charset="0"/>
              </a:rPr>
              <a:t>The Value of a CSUF MPA</a:t>
            </a:r>
          </a:p>
        </p:txBody>
      </p:sp>
      <p:sp>
        <p:nvSpPr>
          <p:cNvPr id="3" name="Content Placeholder 2">
            <a:extLst>
              <a:ext uri="{FF2B5EF4-FFF2-40B4-BE49-F238E27FC236}">
                <a16:creationId xmlns:a16="http://schemas.microsoft.com/office/drawing/2014/main" id="{7CAF6A70-55AE-0A24-F65D-B9FB64E9267E}"/>
              </a:ext>
            </a:extLst>
          </p:cNvPr>
          <p:cNvSpPr>
            <a:spLocks noGrp="1"/>
          </p:cNvSpPr>
          <p:nvPr>
            <p:ph idx="1"/>
          </p:nvPr>
        </p:nvSpPr>
        <p:spPr/>
        <p:txBody>
          <a:bodyPr/>
          <a:lstStyle/>
          <a:p>
            <a:pPr marL="571500" indent="-571500">
              <a:buFont typeface="Arial" panose="020B0604020202020204" pitchFamily="34" charset="0"/>
              <a:buChar char="•"/>
            </a:pPr>
            <a:r>
              <a:rPr lang="en-US" sz="2800" b="1" dirty="0">
                <a:effectLst/>
                <a:latin typeface="Aptos Display" panose="020B0004020202020204" pitchFamily="34" charset="0"/>
              </a:rPr>
              <a:t>#1</a:t>
            </a:r>
            <a:r>
              <a:rPr lang="en-US" sz="2800" dirty="0">
                <a:effectLst/>
                <a:latin typeface="Aptos Display" panose="020B0004020202020204" pitchFamily="34" charset="0"/>
              </a:rPr>
              <a:t>: We are the most selective public MPA program in Southern California</a:t>
            </a:r>
          </a:p>
          <a:p>
            <a:pPr marL="571500" indent="-571500">
              <a:buFont typeface="Arial" panose="020B0604020202020204" pitchFamily="34" charset="0"/>
              <a:buChar char="•"/>
            </a:pPr>
            <a:r>
              <a:rPr lang="en-US" sz="2800" b="1" dirty="0">
                <a:effectLst/>
                <a:latin typeface="Aptos Display" panose="020B0004020202020204" pitchFamily="34" charset="0"/>
              </a:rPr>
              <a:t>13.3</a:t>
            </a:r>
            <a:r>
              <a:rPr lang="en-US" sz="2800" dirty="0">
                <a:effectLst/>
                <a:latin typeface="Aptos Display" panose="020B0004020202020204" pitchFamily="34" charset="0"/>
              </a:rPr>
              <a:t>: We have the lowest student-to-faculty ratio of any public MPA program in Southern California</a:t>
            </a:r>
          </a:p>
          <a:p>
            <a:pPr marL="571500" indent="-571500">
              <a:buFont typeface="Arial" panose="020B0604020202020204" pitchFamily="34" charset="0"/>
              <a:buChar char="•"/>
            </a:pPr>
            <a:r>
              <a:rPr lang="en-US" sz="2800" b="1" dirty="0">
                <a:effectLst/>
                <a:latin typeface="Aptos Display" panose="020B0004020202020204" pitchFamily="34" charset="0"/>
              </a:rPr>
              <a:t>1,100</a:t>
            </a:r>
            <a:r>
              <a:rPr lang="en-US" sz="2800" dirty="0">
                <a:effectLst/>
                <a:latin typeface="Aptos Display" panose="020B0004020202020204" pitchFamily="34" charset="0"/>
              </a:rPr>
              <a:t>: Alumni in our network serving in all levels of government and the nonprofit and private sectors</a:t>
            </a:r>
          </a:p>
          <a:p>
            <a:pPr marL="571500" indent="-571500">
              <a:buFont typeface="Arial" panose="020B0604020202020204" pitchFamily="34" charset="0"/>
              <a:buChar char="•"/>
            </a:pPr>
            <a:r>
              <a:rPr lang="en-US" sz="2800" b="1" dirty="0">
                <a:effectLst/>
                <a:latin typeface="Aptos Display" panose="020B0004020202020204" pitchFamily="34" charset="0"/>
              </a:rPr>
              <a:t>1980s</a:t>
            </a:r>
            <a:r>
              <a:rPr lang="en-US" sz="2800" dirty="0">
                <a:effectLst/>
                <a:latin typeface="Aptos Display" panose="020B0004020202020204" pitchFamily="34" charset="0"/>
              </a:rPr>
              <a:t>: Continuously accredited by the Network of Schools of Public Policy, Affairs and Administration (NASPAA)</a:t>
            </a:r>
          </a:p>
        </p:txBody>
      </p:sp>
    </p:spTree>
    <p:extLst>
      <p:ext uri="{BB962C8B-B14F-4D97-AF65-F5344CB8AC3E}">
        <p14:creationId xmlns:p14="http://schemas.microsoft.com/office/powerpoint/2010/main" val="3361973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4B9-0C1D-E46C-F0F2-85BCCC50AEE7}"/>
              </a:ext>
            </a:extLst>
          </p:cNvPr>
          <p:cNvSpPr>
            <a:spLocks noGrp="1"/>
          </p:cNvSpPr>
          <p:nvPr>
            <p:ph type="title"/>
          </p:nvPr>
        </p:nvSpPr>
        <p:spPr/>
        <p:txBody>
          <a:bodyPr/>
          <a:lstStyle/>
          <a:p>
            <a:r>
              <a:rPr lang="en-US" dirty="0">
                <a:latin typeface="Aptos Display" panose="020B0004020202020204" pitchFamily="34" charset="0"/>
              </a:rPr>
              <a:t>Value of a CSUF MPA</a:t>
            </a:r>
          </a:p>
        </p:txBody>
      </p:sp>
      <p:graphicFrame>
        <p:nvGraphicFramePr>
          <p:cNvPr id="4" name="Content Placeholder 3">
            <a:extLst>
              <a:ext uri="{FF2B5EF4-FFF2-40B4-BE49-F238E27FC236}">
                <a16:creationId xmlns:a16="http://schemas.microsoft.com/office/drawing/2014/main" id="{9E72309C-34E1-5DF3-8F7B-D572F78A0EE4}"/>
              </a:ext>
            </a:extLst>
          </p:cNvPr>
          <p:cNvGraphicFramePr>
            <a:graphicFrameLocks noGrp="1"/>
          </p:cNvGraphicFramePr>
          <p:nvPr>
            <p:ph idx="1"/>
            <p:extLst>
              <p:ext uri="{D42A27DB-BD31-4B8C-83A1-F6EECF244321}">
                <p14:modId xmlns:p14="http://schemas.microsoft.com/office/powerpoint/2010/main" val="1636774051"/>
              </p:ext>
            </p:extLst>
          </p:nvPr>
        </p:nvGraphicFramePr>
        <p:xfrm>
          <a:off x="457200" y="1828800"/>
          <a:ext cx="112696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81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AE3A713-48D6-C68D-4B6B-F3B89BA82F6C}"/>
              </a:ext>
            </a:extLst>
          </p:cNvPr>
          <p:cNvSpPr>
            <a:spLocks noGrp="1"/>
          </p:cNvSpPr>
          <p:nvPr>
            <p:ph type="body" idx="1"/>
          </p:nvPr>
        </p:nvSpPr>
        <p:spPr/>
        <p:txBody>
          <a:bodyPr>
            <a:normAutofit/>
          </a:bodyPr>
          <a:lstStyle/>
          <a:p>
            <a:r>
              <a:rPr lang="en-US" sz="2000" dirty="0">
                <a:latin typeface="Aptos Display" panose="020B0004020202020204" pitchFamily="34" charset="0"/>
              </a:rPr>
              <a:t>City Managers (current and former)</a:t>
            </a:r>
          </a:p>
        </p:txBody>
      </p:sp>
      <p:sp>
        <p:nvSpPr>
          <p:cNvPr id="12" name="Text Placeholder 11">
            <a:extLst>
              <a:ext uri="{FF2B5EF4-FFF2-40B4-BE49-F238E27FC236}">
                <a16:creationId xmlns:a16="http://schemas.microsoft.com/office/drawing/2014/main" id="{BB7E6FBB-5453-8AD8-C36F-7E31C6D5FAC1}"/>
              </a:ext>
            </a:extLst>
          </p:cNvPr>
          <p:cNvSpPr>
            <a:spLocks noGrp="1"/>
          </p:cNvSpPr>
          <p:nvPr>
            <p:ph type="body" sz="quarter" idx="3"/>
          </p:nvPr>
        </p:nvSpPr>
        <p:spPr/>
        <p:txBody>
          <a:bodyPr>
            <a:normAutofit/>
          </a:bodyPr>
          <a:lstStyle/>
          <a:p>
            <a:r>
              <a:rPr lang="en-US" sz="2000" dirty="0">
                <a:latin typeface="Aptos Display" panose="020B0004020202020204" pitchFamily="34" charset="0"/>
              </a:rPr>
              <a:t>Other Local Government (Current and Former)</a:t>
            </a:r>
          </a:p>
        </p:txBody>
      </p:sp>
      <p:sp>
        <p:nvSpPr>
          <p:cNvPr id="22" name="Content Placeholder 21">
            <a:extLst>
              <a:ext uri="{FF2B5EF4-FFF2-40B4-BE49-F238E27FC236}">
                <a16:creationId xmlns:a16="http://schemas.microsoft.com/office/drawing/2014/main" id="{5BFA477B-32B3-9582-75FD-1A71DC7C5A54}"/>
              </a:ext>
            </a:extLst>
          </p:cNvPr>
          <p:cNvSpPr>
            <a:spLocks noGrp="1"/>
          </p:cNvSpPr>
          <p:nvPr>
            <p:ph sz="quarter" idx="4"/>
          </p:nvPr>
        </p:nvSpPr>
        <p:spPr/>
        <p:txBody>
          <a:bodyPr/>
          <a:lstStyle/>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Newport Beach</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Huntington Beach</a:t>
            </a:r>
            <a:endParaRPr lang="en-US" sz="1800" b="1" dirty="0">
              <a:solidFill>
                <a:schemeClr val="accent2">
                  <a:lumMod val="50000"/>
                </a:schemeClr>
              </a:solidFill>
              <a:latin typeface="Aptos Display" panose="020B0004020202020204" pitchFamily="34" charset="0"/>
            </a:endParaRP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HR Officer, Orange County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Chief Operating Officer, Orange County Power Authority</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La Mesa</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Director of Strategy, Detroit, MI</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Elected Director, Santa Margarita Water District</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Port Hueneme</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Senior Management Analyst, San Juan Capistrano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Assistant City Manager, Novato</a:t>
            </a:r>
          </a:p>
          <a:p>
            <a:pPr marL="0" indent="0">
              <a:lnSpc>
                <a:spcPct val="120000"/>
              </a:lnSpc>
              <a:spcBef>
                <a:spcPts val="0"/>
              </a:spcBef>
              <a:buNone/>
            </a:pPr>
            <a:r>
              <a:rPr lang="en-US" sz="1800" dirty="0">
                <a:solidFill>
                  <a:schemeClr val="accent2">
                    <a:lumMod val="50000"/>
                  </a:schemeClr>
                </a:solidFill>
                <a:latin typeface="Aptos Display" panose="020B0004020202020204" pitchFamily="34" charset="0"/>
              </a:rPr>
              <a:t>Supervisor, Brea Family Resource Center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sz="half" idx="2"/>
          </p:nvPr>
        </p:nvSpPr>
        <p:spPr/>
        <p:txBody>
          <a:bodyPr numCol="2"/>
          <a:lstStyle/>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Anaheim</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Costa Mesa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Garden Grove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Fullerton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Irvine</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Jurupa Valley</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Mirada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 Habra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Lake Forest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Orange </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San Juan Capistrano</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South Pasadena</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Stanton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Tustin</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Walnut</a:t>
            </a:r>
          </a:p>
          <a:p>
            <a:pPr marL="0" indent="0">
              <a:lnSpc>
                <a:spcPct val="120000"/>
              </a:lnSpc>
              <a:spcBef>
                <a:spcPts val="0"/>
              </a:spcBef>
              <a:buNone/>
            </a:pPr>
            <a:r>
              <a:rPr lang="en-US" sz="2000" dirty="0">
                <a:solidFill>
                  <a:schemeClr val="accent2">
                    <a:lumMod val="50000"/>
                  </a:schemeClr>
                </a:solidFill>
                <a:latin typeface="Aptos Display" panose="020B0004020202020204" pitchFamily="34" charset="0"/>
              </a:rPr>
              <a:t>Whittier </a:t>
            </a:r>
          </a:p>
          <a:p>
            <a:endParaRPr lang="en-US" sz="2000" dirty="0">
              <a:solidFill>
                <a:schemeClr val="accent2">
                  <a:lumMod val="50000"/>
                </a:schemeClr>
              </a:solidFill>
              <a:latin typeface="Aptos Display" panose="020B0004020202020204" pitchFamily="34" charset="0"/>
            </a:endParaRPr>
          </a:p>
        </p:txBody>
      </p:sp>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sz="3200" dirty="0">
                <a:latin typeface="Aptos Display" panose="020B0004020202020204" pitchFamily="34" charset="0"/>
              </a:rPr>
              <a:t>Distinguished Alumni in Local Government</a:t>
            </a:r>
          </a:p>
        </p:txBody>
      </p:sp>
    </p:spTree>
    <p:extLst>
      <p:ext uri="{BB962C8B-B14F-4D97-AF65-F5344CB8AC3E}">
        <p14:creationId xmlns:p14="http://schemas.microsoft.com/office/powerpoint/2010/main" val="214056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B9D-3D32-0380-EDD5-102DC2BA673E}"/>
              </a:ext>
            </a:extLst>
          </p:cNvPr>
          <p:cNvSpPr>
            <a:spLocks noGrp="1"/>
          </p:cNvSpPr>
          <p:nvPr>
            <p:ph type="title"/>
          </p:nvPr>
        </p:nvSpPr>
        <p:spPr/>
        <p:txBody>
          <a:bodyPr/>
          <a:lstStyle/>
          <a:p>
            <a:r>
              <a:rPr lang="en-US" dirty="0"/>
              <a:t>Distinguished Alumni (Federal, State, Nonprofit, Private)</a:t>
            </a:r>
          </a:p>
        </p:txBody>
      </p:sp>
      <p:sp>
        <p:nvSpPr>
          <p:cNvPr id="3" name="Content Placeholder 2">
            <a:extLst>
              <a:ext uri="{FF2B5EF4-FFF2-40B4-BE49-F238E27FC236}">
                <a16:creationId xmlns:a16="http://schemas.microsoft.com/office/drawing/2014/main" id="{809BCDD0-117A-084C-BA71-F94453DD5869}"/>
              </a:ext>
            </a:extLst>
          </p:cNvPr>
          <p:cNvSpPr>
            <a:spLocks noGrp="1"/>
          </p:cNvSpPr>
          <p:nvPr>
            <p:ph idx="1"/>
          </p:nvPr>
        </p:nvSpPr>
        <p:spPr>
          <a:xfrm>
            <a:off x="457200" y="1600200"/>
            <a:ext cx="11269766" cy="3357106"/>
          </a:xfrm>
        </p:spPr>
        <p:txBody>
          <a:bodyPr/>
          <a:lstStyle/>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Bruce G. Lawson </a:t>
            </a:r>
            <a:r>
              <a:rPr lang="en-US" sz="2000" b="1" dirty="0">
                <a:effectLst/>
                <a:latin typeface="Aptos Display" panose="020B0004020202020204" pitchFamily="34" charset="0"/>
              </a:rPr>
              <a:t>(1972)</a:t>
            </a:r>
            <a:r>
              <a:rPr lang="en-US" sz="2000" dirty="0">
                <a:effectLst/>
                <a:latin typeface="Aptos Display" panose="020B0004020202020204" pitchFamily="34" charset="0"/>
              </a:rPr>
              <a:t>: Managing Director of Fox Lawson Associates, a Division of Gallagher Benefit Services, Inc. </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Melissa Riordan </a:t>
            </a:r>
            <a:r>
              <a:rPr lang="en-US" sz="2000" b="1" dirty="0">
                <a:effectLst/>
                <a:latin typeface="Aptos Display" panose="020B0004020202020204" pitchFamily="34" charset="0"/>
              </a:rPr>
              <a:t>(1998)</a:t>
            </a:r>
            <a:r>
              <a:rPr lang="en-US" sz="2000" dirty="0">
                <a:effectLst/>
                <a:latin typeface="Aptos Display" panose="020B0004020202020204" pitchFamily="34" charset="0"/>
              </a:rPr>
              <a:t>: Executive Director, Alumni &amp; Community Relations at Cal Poly Pomona.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Jennifer Whyte </a:t>
            </a:r>
            <a:r>
              <a:rPr lang="en-US" sz="2000" b="1" dirty="0">
                <a:effectLst/>
                <a:latin typeface="Aptos Display" panose="020B0004020202020204" pitchFamily="34" charset="0"/>
              </a:rPr>
              <a:t>(2008)</a:t>
            </a:r>
            <a:r>
              <a:rPr lang="en-US" sz="2000" dirty="0">
                <a:effectLst/>
                <a:latin typeface="Aptos Display" panose="020B0004020202020204" pitchFamily="34" charset="0"/>
              </a:rPr>
              <a:t>: Colorado Bureau of Land Management as Lead Realty Specialist/Renewable Energy Program Manager.</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James Hodgson </a:t>
            </a:r>
            <a:r>
              <a:rPr lang="en-US" sz="2000" b="1" dirty="0">
                <a:effectLst/>
                <a:latin typeface="Aptos Display" panose="020B0004020202020204" pitchFamily="34" charset="0"/>
              </a:rPr>
              <a:t>(2012)</a:t>
            </a:r>
            <a:r>
              <a:rPr lang="en-US" sz="2000" dirty="0">
                <a:effectLst/>
                <a:latin typeface="Aptos Display" panose="020B0004020202020204" pitchFamily="34" charset="0"/>
              </a:rPr>
              <a:t>: Industrial Operations Analyst for the US General Services Administration.</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Samantha Marin Rivera </a:t>
            </a:r>
            <a:r>
              <a:rPr lang="en-US" sz="2000" b="1" dirty="0">
                <a:effectLst/>
                <a:latin typeface="Aptos Display" panose="020B0004020202020204" pitchFamily="34" charset="0"/>
              </a:rPr>
              <a:t>(2013)</a:t>
            </a:r>
            <a:r>
              <a:rPr lang="en-US" sz="2000" dirty="0">
                <a:effectLst/>
                <a:latin typeface="Aptos Display" panose="020B0004020202020204" pitchFamily="34" charset="0"/>
              </a:rPr>
              <a:t>: Equal Opportunity Specialist for the USDA in the Animal Plant Health Inspection Services, Office of Civil Rights, Diversity and Inclusion.</a:t>
            </a:r>
          </a:p>
          <a:p>
            <a:pPr marL="171450" indent="-171450">
              <a:buFont typeface="Arial" panose="020B0604020202020204" pitchFamily="34" charset="0"/>
              <a:buChar char="•"/>
            </a:pPr>
            <a:r>
              <a:rPr lang="en-US" sz="2000" b="1" dirty="0" err="1">
                <a:solidFill>
                  <a:schemeClr val="accent4">
                    <a:lumMod val="75000"/>
                  </a:schemeClr>
                </a:solidFill>
                <a:effectLst/>
                <a:latin typeface="Aptos Display" panose="020B0004020202020204" pitchFamily="34" charset="0"/>
              </a:rPr>
              <a:t>Seon</a:t>
            </a:r>
            <a:r>
              <a:rPr lang="en-US" sz="2000" b="1" dirty="0">
                <a:solidFill>
                  <a:schemeClr val="accent4">
                    <a:lumMod val="75000"/>
                  </a:schemeClr>
                </a:solidFill>
                <a:effectLst/>
                <a:latin typeface="Aptos Display" panose="020B0004020202020204" pitchFamily="34" charset="0"/>
              </a:rPr>
              <a:t> Chun-Burbank</a:t>
            </a:r>
            <a:r>
              <a:rPr lang="en-US" sz="2000" b="1" dirty="0">
                <a:effectLst/>
                <a:latin typeface="Aptos Display" panose="020B0004020202020204" pitchFamily="34" charset="0"/>
              </a:rPr>
              <a:t> (2014)</a:t>
            </a:r>
            <a:r>
              <a:rPr lang="en-US" sz="2000" dirty="0">
                <a:effectLst/>
                <a:latin typeface="Aptos Display" panose="020B0004020202020204" pitchFamily="34" charset="0"/>
              </a:rPr>
              <a:t>: Chair of Early Childhood Education programs at Vanguard University of Southern California.</a:t>
            </a:r>
          </a:p>
          <a:p>
            <a:pPr marL="171450" indent="-171450">
              <a:buFont typeface="Arial" panose="020B0604020202020204" pitchFamily="34" charset="0"/>
              <a:buChar char="•"/>
            </a:pPr>
            <a:r>
              <a:rPr lang="en-US" sz="2000" b="1" dirty="0">
                <a:solidFill>
                  <a:schemeClr val="accent4">
                    <a:lumMod val="75000"/>
                  </a:schemeClr>
                </a:solidFill>
                <a:effectLst/>
                <a:latin typeface="Aptos Display" panose="020B0004020202020204" pitchFamily="34" charset="0"/>
              </a:rPr>
              <a:t>Claudia Keller </a:t>
            </a:r>
            <a:r>
              <a:rPr lang="en-US" sz="2000" b="1" dirty="0">
                <a:effectLst/>
                <a:latin typeface="Aptos Display" panose="020B0004020202020204" pitchFamily="34" charset="0"/>
              </a:rPr>
              <a:t>(2017):</a:t>
            </a:r>
            <a:r>
              <a:rPr lang="en-US" sz="2000" dirty="0">
                <a:effectLst/>
                <a:latin typeface="Aptos Display" panose="020B0004020202020204" pitchFamily="34" charset="0"/>
              </a:rPr>
              <a:t> Chief Mission Officer, Second Harvest Food Bank</a:t>
            </a: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br>
              <a:rPr lang="en-US" sz="1400" dirty="0">
                <a:effectLst/>
                <a:latin typeface="Aptos Display" panose="020B0004020202020204" pitchFamily="34" charset="0"/>
              </a:rPr>
            </a:br>
            <a:endParaRPr lang="en-US" sz="1400" dirty="0">
              <a:effectLst/>
              <a:latin typeface="Aptos Display" panose="020B0004020202020204" pitchFamily="34" charset="0"/>
            </a:endParaRPr>
          </a:p>
          <a:p>
            <a:endParaRPr lang="en-US" sz="1400" dirty="0">
              <a:latin typeface="Aptos Display" panose="020B0004020202020204" pitchFamily="34" charset="0"/>
            </a:endParaRPr>
          </a:p>
        </p:txBody>
      </p:sp>
    </p:spTree>
    <p:extLst>
      <p:ext uri="{BB962C8B-B14F-4D97-AF65-F5344CB8AC3E}">
        <p14:creationId xmlns:p14="http://schemas.microsoft.com/office/powerpoint/2010/main" val="3453976493"/>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5-A.potx" id="{7283310D-7160-43FC-BED5-921F51AE646A}" vid="{58775EB7-5BDA-476E-8638-AD970F9AA9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TotalTime>
  <Words>3154</Words>
  <Application>Microsoft Macintosh PowerPoint</Application>
  <PresentationFormat>Widescreen</PresentationFormat>
  <Paragraphs>436</Paragraphs>
  <Slides>45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Aptos Display</vt:lpstr>
      <vt:lpstr>Arial</vt:lpstr>
      <vt:lpstr>Calibri</vt:lpstr>
      <vt:lpstr>Wingdings</vt:lpstr>
      <vt:lpstr>Office Theme</vt:lpstr>
      <vt:lpstr> New Student Orientation</vt:lpstr>
      <vt:lpstr>PowerPoint Presentation</vt:lpstr>
      <vt:lpstr>PowerPoint Presentation</vt:lpstr>
      <vt:lpstr>Introduce Yourselves</vt:lpstr>
      <vt:lpstr>CSUF MPA Program by the Numbers</vt:lpstr>
      <vt:lpstr>The Value of a CSUF MPA</vt:lpstr>
      <vt:lpstr>Value of a CSUF MPA</vt:lpstr>
      <vt:lpstr>Distinguished Alumni in Local Government</vt:lpstr>
      <vt:lpstr>Distinguished Alumni (Federal, State, Nonprofit, Private)</vt:lpstr>
      <vt:lpstr>Our Mission</vt:lpstr>
      <vt:lpstr>David P. Adams, Ph.D. </vt:lpstr>
      <vt:lpstr>Shelly Arsneault, Ph.D. </vt:lpstr>
      <vt:lpstr>Meriem Doucette, Ph.D. </vt:lpstr>
      <vt:lpstr>Sarah A. Hill, Ph.D .</vt:lpstr>
      <vt:lpstr>Myung-Jung “MJ” Kwon, Ph.D.</vt:lpstr>
      <vt:lpstr>Scott Spitzer, Ph.D.</vt:lpstr>
      <vt:lpstr>Samuel B. Stone, Ph.D.</vt:lpstr>
      <vt:lpstr>Yuan Ting, Ph.D.</vt:lpstr>
      <vt:lpstr>Campus Resources and Support</vt:lpstr>
      <vt:lpstr>Campus Resources and Support</vt:lpstr>
      <vt:lpstr>Time for a Break</vt:lpstr>
      <vt:lpstr> MPA Orientation</vt:lpstr>
      <vt:lpstr>Structure of the Program</vt:lpstr>
      <vt:lpstr>Prerequisites</vt:lpstr>
      <vt:lpstr>Core Courses</vt:lpstr>
      <vt:lpstr>Internship</vt:lpstr>
      <vt:lpstr>Advising</vt:lpstr>
      <vt:lpstr>Concentrations</vt:lpstr>
      <vt:lpstr>Concentration in Human Resources</vt:lpstr>
      <vt:lpstr>Concentration in Local Government Management</vt:lpstr>
      <vt:lpstr>Concentration in Public Finance</vt:lpstr>
      <vt:lpstr>Concentration in Public Policy</vt:lpstr>
      <vt:lpstr>Advisor Approved “General” Electives</vt:lpstr>
      <vt:lpstr>What your program will actually look like*</vt:lpstr>
      <vt:lpstr>Milestones</vt:lpstr>
      <vt:lpstr>How many courses to take per semester</vt:lpstr>
      <vt:lpstr>GPA</vt:lpstr>
      <vt:lpstr>Repeated Courses</vt:lpstr>
      <vt:lpstr>400-Level Courses </vt:lpstr>
      <vt:lpstr>Academic Integrity</vt:lpstr>
      <vt:lpstr>Leaves of Absence</vt:lpstr>
      <vt:lpstr>Checklist for Starting the First Semester</vt:lpstr>
      <vt:lpstr>Questions &amp; Answers?</vt:lpstr>
      <vt:lpstr>Contact Information</vt:lpstr>
      <vt:lpstr>Download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Adams, David</dc:creator>
  <cp:lastModifiedBy>Adams, David</cp:lastModifiedBy>
  <cp:revision>4</cp:revision>
  <cp:lastPrinted>2023-01-31T22:42:47Z</cp:lastPrinted>
  <dcterms:created xsi:type="dcterms:W3CDTF">2024-08-16T22:48:57Z</dcterms:created>
  <dcterms:modified xsi:type="dcterms:W3CDTF">2024-08-17T03:05:32Z</dcterms:modified>
</cp:coreProperties>
</file>